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9278"/>
    <a:srgbClr val="3F2D24"/>
    <a:srgbClr val="786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1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2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22.png"/><Relationship Id="rId10" Type="http://schemas.openxmlformats.org/officeDocument/2006/relationships/image" Target="../media/image73.png"/><Relationship Id="rId4" Type="http://schemas.openxmlformats.org/officeDocument/2006/relationships/image" Target="../media/image13.png"/><Relationship Id="rId9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22.png"/><Relationship Id="rId10" Type="http://schemas.openxmlformats.org/officeDocument/2006/relationships/image" Target="../media/image81.png"/><Relationship Id="rId4" Type="http://schemas.openxmlformats.org/officeDocument/2006/relationships/image" Target="../media/image13.png"/><Relationship Id="rId9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0.png"/><Relationship Id="rId10" Type="http://schemas.openxmlformats.org/officeDocument/2006/relationships/image" Target="../media/image32.png"/><Relationship Id="rId4" Type="http://schemas.openxmlformats.org/officeDocument/2006/relationships/image" Target="../media/image13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10.png"/><Relationship Id="rId10" Type="http://schemas.openxmlformats.org/officeDocument/2006/relationships/image" Target="../media/image52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22.png"/><Relationship Id="rId10" Type="http://schemas.openxmlformats.org/officeDocument/2006/relationships/image" Target="../media/image60.png"/><Relationship Id="rId4" Type="http://schemas.openxmlformats.org/officeDocument/2006/relationships/image" Target="../media/image13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42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60000"/>
          </a:blip>
          <a:stretch>
            <a:fillRect/>
          </a:stretch>
        </p:blipFill>
        <p:spPr>
          <a:xfrm>
            <a:off x="7038975" y="1895475"/>
            <a:ext cx="3829050" cy="38290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1375" y="1028700"/>
            <a:ext cx="4400550" cy="5162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590550" y="2781300"/>
            <a:ext cx="6015418" cy="19365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 0"/>
          <p:cNvSpPr/>
          <p:nvPr/>
        </p:nvSpPr>
        <p:spPr>
          <a:xfrm>
            <a:off x="600075" y="647700"/>
            <a:ext cx="5068788" cy="11019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Dessert proteici e healthy
per il canale </a:t>
            </a:r>
            <a:r>
              <a:rPr lang="en-US" sz="2400" b="1" dirty="0">
                <a:solidFill>
                  <a:srgbClr val="FFFFFF"/>
                </a:solidFill>
                <a:highlight>
                  <a:srgbClr val="E36F6D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HO.RE.CA.</a:t>
            </a:r>
            <a:endParaRPr lang="en-US" sz="2400" dirty="0"/>
          </a:p>
        </p:txBody>
      </p:sp>
      <p:sp>
        <p:nvSpPr>
          <p:cNvPr id="10" name="Text 1"/>
          <p:cNvSpPr/>
          <p:nvPr/>
        </p:nvSpPr>
        <p:spPr>
          <a:xfrm>
            <a:off x="866774" y="2762250"/>
            <a:ext cx="2940115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64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SENZA</a:t>
            </a:r>
            <a:endParaRPr lang="en-US" sz="6400" dirty="0"/>
          </a:p>
        </p:txBody>
      </p:sp>
      <p:sp>
        <p:nvSpPr>
          <p:cNvPr id="11" name="Text 2"/>
          <p:cNvSpPr/>
          <p:nvPr/>
        </p:nvSpPr>
        <p:spPr>
          <a:xfrm>
            <a:off x="866775" y="3886200"/>
            <a:ext cx="4070896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64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RIMORSO</a:t>
            </a:r>
            <a:endParaRPr lang="en-US" sz="6400" dirty="0"/>
          </a:p>
        </p:txBody>
      </p:sp>
      <p:sp>
        <p:nvSpPr>
          <p:cNvPr id="12" name="Text 3"/>
          <p:cNvSpPr/>
          <p:nvPr/>
        </p:nvSpPr>
        <p:spPr>
          <a:xfrm>
            <a:off x="600075" y="5524500"/>
            <a:ext cx="48717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"Goditi il dolce, dimentica il senso di colpa"</a:t>
            </a:r>
            <a:endParaRPr lang="en-US" sz="1500" dirty="0"/>
          </a:p>
        </p:txBody>
      </p:sp>
      <p:sp>
        <p:nvSpPr>
          <p:cNvPr id="13" name="Text 4"/>
          <p:cNvSpPr/>
          <p:nvPr/>
        </p:nvSpPr>
        <p:spPr>
          <a:xfrm>
            <a:off x="11395770" y="6191250"/>
            <a:ext cx="19615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200" dirty="0"/>
          </a:p>
        </p:txBody>
      </p:sp>
      <p:pic>
        <p:nvPicPr>
          <p:cNvPr id="14" name="Image 7" descr="preencoded.png"/>
          <p:cNvPicPr>
            <a:picLocks noChangeAspect="1"/>
          </p:cNvPicPr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 rot="1140000">
            <a:off x="7038975" y="1228725"/>
            <a:ext cx="1362075" cy="1323975"/>
          </a:xfrm>
          <a:prstGeom prst="rect">
            <a:avLst/>
          </a:prstGeom>
        </p:spPr>
      </p:pic>
      <p:pic>
        <p:nvPicPr>
          <p:cNvPr id="15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4675" y="219075"/>
            <a:ext cx="1162050" cy="400050"/>
          </a:xfrm>
          <a:prstGeom prst="rect">
            <a:avLst/>
          </a:prstGeom>
        </p:spPr>
      </p:pic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40A3F526-D1DD-3DB7-0974-F018A7C5F1C0}"/>
              </a:ext>
            </a:extLst>
          </p:cNvPr>
          <p:cNvCxnSpPr>
            <a:cxnSpLocks/>
          </p:cNvCxnSpPr>
          <p:nvPr/>
        </p:nvCxnSpPr>
        <p:spPr>
          <a:xfrm>
            <a:off x="642313" y="2679502"/>
            <a:ext cx="5281832" cy="175021"/>
          </a:xfrm>
          <a:prstGeom prst="line">
            <a:avLst/>
          </a:prstGeom>
          <a:ln>
            <a:solidFill>
              <a:srgbClr val="3F2D24"/>
            </a:solidFill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875" y="447675"/>
            <a:ext cx="38100" cy="2762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5" y="2038350"/>
            <a:ext cx="133350" cy="14287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975" y="2714625"/>
            <a:ext cx="133350" cy="14287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975" y="3400425"/>
            <a:ext cx="133350" cy="14287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75" y="4076700"/>
            <a:ext cx="133350" cy="14287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975" y="4752975"/>
            <a:ext cx="133350" cy="14287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975" y="5429250"/>
            <a:ext cx="133350" cy="14287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5" y="6105525"/>
            <a:ext cx="133350" cy="14287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4675" y="1847850"/>
            <a:ext cx="4819650" cy="4924425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571500" y="571500"/>
            <a:ext cx="9561463" cy="11019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Cosa Offriamo ai
Nostri </a:t>
            </a:r>
            <a:r>
              <a:rPr lang="en-US" sz="2400" b="1" dirty="0">
                <a:solidFill>
                  <a:srgbClr val="FFFFFF"/>
                </a:solidFill>
                <a:highlight>
                  <a:srgbClr val="E36F6D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Clienti B2B</a:t>
            </a:r>
            <a:endParaRPr lang="en-US" sz="2400" dirty="0"/>
          </a:p>
        </p:txBody>
      </p:sp>
      <p:pic>
        <p:nvPicPr>
          <p:cNvPr id="14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44150" y="390525"/>
            <a:ext cx="381000" cy="381000"/>
          </a:xfrm>
          <a:prstGeom prst="rect">
            <a:avLst/>
          </a:prstGeom>
        </p:spPr>
      </p:pic>
      <p:sp>
        <p:nvSpPr>
          <p:cNvPr id="15" name="Text 1"/>
          <p:cNvSpPr/>
          <p:nvPr/>
        </p:nvSpPr>
        <p:spPr>
          <a:xfrm>
            <a:off x="10952113" y="381000"/>
            <a:ext cx="668387" cy="4054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Senza
Rimorso
HO.RE.CA.</a:t>
            </a:r>
            <a:endParaRPr lang="en-US" sz="700" dirty="0"/>
          </a:p>
        </p:txBody>
      </p:sp>
      <p:sp>
        <p:nvSpPr>
          <p:cNvPr id="16" name="Text 2"/>
          <p:cNvSpPr/>
          <p:nvPr/>
        </p:nvSpPr>
        <p:spPr>
          <a:xfrm>
            <a:off x="838200" y="1978223"/>
            <a:ext cx="4456063" cy="2351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Prodotto Pronto</a:t>
            </a:r>
            <a:endParaRPr lang="en-US" sz="1300" dirty="0"/>
          </a:p>
        </p:txBody>
      </p:sp>
      <p:sp>
        <p:nvSpPr>
          <p:cNvPr id="17" name="Text 3"/>
          <p:cNvSpPr/>
          <p:nvPr/>
        </p:nvSpPr>
        <p:spPr>
          <a:xfrm>
            <a:off x="838200" y="2251472"/>
            <a:ext cx="4456063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Dessert moderno e proteico senza preparazioni interne complesse</a:t>
            </a:r>
            <a:endParaRPr lang="en-US" sz="1000" dirty="0"/>
          </a:p>
        </p:txBody>
      </p:sp>
      <p:sp>
        <p:nvSpPr>
          <p:cNvPr id="18" name="Text 4"/>
          <p:cNvSpPr/>
          <p:nvPr/>
        </p:nvSpPr>
        <p:spPr>
          <a:xfrm>
            <a:off x="838200" y="2656284"/>
            <a:ext cx="3121670" cy="2351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Praticità Operativa</a:t>
            </a:r>
            <a:endParaRPr lang="en-US" sz="1300" dirty="0"/>
          </a:p>
        </p:txBody>
      </p:sp>
      <p:sp>
        <p:nvSpPr>
          <p:cNvPr id="19" name="Text 5"/>
          <p:cNvSpPr/>
          <p:nvPr/>
        </p:nvSpPr>
        <p:spPr>
          <a:xfrm>
            <a:off x="838200" y="2929533"/>
            <a:ext cx="3121670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Prodotti già pronti al consumo, facili da servire</a:t>
            </a:r>
            <a:endParaRPr lang="en-US" sz="1000" dirty="0"/>
          </a:p>
        </p:txBody>
      </p:sp>
      <p:sp>
        <p:nvSpPr>
          <p:cNvPr id="20" name="Text 6"/>
          <p:cNvSpPr/>
          <p:nvPr/>
        </p:nvSpPr>
        <p:spPr>
          <a:xfrm>
            <a:off x="838200" y="3334345"/>
            <a:ext cx="2537520" cy="2351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Identità Visiva Riconoscibile</a:t>
            </a:r>
            <a:endParaRPr lang="en-US" sz="1300" dirty="0"/>
          </a:p>
        </p:txBody>
      </p:sp>
      <p:sp>
        <p:nvSpPr>
          <p:cNvPr id="21" name="Text 7"/>
          <p:cNvSpPr/>
          <p:nvPr/>
        </p:nvSpPr>
        <p:spPr>
          <a:xfrm>
            <a:off x="838200" y="3607594"/>
            <a:ext cx="2537520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Brand forte e comunicazione chiara</a:t>
            </a:r>
            <a:endParaRPr lang="en-US" sz="1000" dirty="0"/>
          </a:p>
        </p:txBody>
      </p:sp>
      <p:sp>
        <p:nvSpPr>
          <p:cNvPr id="22" name="Text 8"/>
          <p:cNvSpPr/>
          <p:nvPr/>
        </p:nvSpPr>
        <p:spPr>
          <a:xfrm>
            <a:off x="838200" y="4012406"/>
            <a:ext cx="2898577" cy="2351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Promessa Chiara</a:t>
            </a:r>
            <a:endParaRPr lang="en-US" sz="1300" dirty="0"/>
          </a:p>
        </p:txBody>
      </p:sp>
      <p:sp>
        <p:nvSpPr>
          <p:cNvPr id="23" name="Text 9"/>
          <p:cNvSpPr/>
          <p:nvPr/>
        </p:nvSpPr>
        <p:spPr>
          <a:xfrm>
            <a:off x="838200" y="4285655"/>
            <a:ext cx="2898577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Dolcezza più consapevole per i vostri clienti</a:t>
            </a:r>
            <a:endParaRPr lang="en-US" sz="1000" dirty="0"/>
          </a:p>
        </p:txBody>
      </p:sp>
      <p:sp>
        <p:nvSpPr>
          <p:cNvPr id="24" name="Text 10"/>
          <p:cNvSpPr/>
          <p:nvPr/>
        </p:nvSpPr>
        <p:spPr>
          <a:xfrm>
            <a:off x="838200" y="4690467"/>
            <a:ext cx="3899148" cy="2351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Aumento del Valore Percepito</a:t>
            </a:r>
            <a:endParaRPr lang="en-US" sz="1300" dirty="0"/>
          </a:p>
        </p:txBody>
      </p:sp>
      <p:sp>
        <p:nvSpPr>
          <p:cNvPr id="25" name="Text 11"/>
          <p:cNvSpPr/>
          <p:nvPr/>
        </p:nvSpPr>
        <p:spPr>
          <a:xfrm>
            <a:off x="838200" y="4963716"/>
            <a:ext cx="3899148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Migliorate l'offerta del vostro locale con opzioni innovative</a:t>
            </a:r>
            <a:endParaRPr lang="en-US" sz="1000" dirty="0"/>
          </a:p>
        </p:txBody>
      </p:sp>
      <p:sp>
        <p:nvSpPr>
          <p:cNvPr id="26" name="Text 12"/>
          <p:cNvSpPr/>
          <p:nvPr/>
        </p:nvSpPr>
        <p:spPr>
          <a:xfrm>
            <a:off x="838200" y="5368528"/>
            <a:ext cx="4341912" cy="2351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Risposta alla Domanda</a:t>
            </a:r>
            <a:endParaRPr lang="en-US" sz="1300" dirty="0"/>
          </a:p>
        </p:txBody>
      </p:sp>
      <p:sp>
        <p:nvSpPr>
          <p:cNvPr id="27" name="Text 13"/>
          <p:cNvSpPr/>
          <p:nvPr/>
        </p:nvSpPr>
        <p:spPr>
          <a:xfrm>
            <a:off x="838200" y="5641777"/>
            <a:ext cx="4341912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Soddisfate la crescente richiesta di alimenti proteici e più salutari</a:t>
            </a:r>
            <a:endParaRPr lang="en-US" sz="1000" dirty="0"/>
          </a:p>
        </p:txBody>
      </p:sp>
      <p:sp>
        <p:nvSpPr>
          <p:cNvPr id="28" name="Text 14"/>
          <p:cNvSpPr/>
          <p:nvPr/>
        </p:nvSpPr>
        <p:spPr>
          <a:xfrm>
            <a:off x="838200" y="6046589"/>
            <a:ext cx="3093988" cy="2351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Standardizzazione Qualitativa</a:t>
            </a:r>
            <a:endParaRPr lang="en-US" sz="1300" dirty="0"/>
          </a:p>
        </p:txBody>
      </p:sp>
      <p:sp>
        <p:nvSpPr>
          <p:cNvPr id="29" name="Text 15"/>
          <p:cNvSpPr/>
          <p:nvPr/>
        </p:nvSpPr>
        <p:spPr>
          <a:xfrm>
            <a:off x="838200" y="6319838"/>
            <a:ext cx="3093988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Continuità e qualità garantita in ogni porzione</a:t>
            </a:r>
            <a:endParaRPr lang="en-US" sz="1000" dirty="0"/>
          </a:p>
        </p:txBody>
      </p:sp>
      <p:sp>
        <p:nvSpPr>
          <p:cNvPr id="31" name="Text 17"/>
          <p:cNvSpPr/>
          <p:nvPr/>
        </p:nvSpPr>
        <p:spPr>
          <a:xfrm>
            <a:off x="11744325" y="6600825"/>
            <a:ext cx="19615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pic>
        <p:nvPicPr>
          <p:cNvPr id="32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63150" y="390525"/>
            <a:ext cx="1171575" cy="40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875" y="447675"/>
            <a:ext cx="38100" cy="2762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1475" y="4076700"/>
            <a:ext cx="885825" cy="8858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0700" y="4076700"/>
            <a:ext cx="885825" cy="88582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7550" y="4076700"/>
            <a:ext cx="885825" cy="88582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4150" y="390525"/>
            <a:ext cx="381000" cy="381000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10952113" y="381000"/>
            <a:ext cx="668387" cy="4054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Senza
Rimorso
HO.RE.CA.</a:t>
            </a:r>
            <a:endParaRPr lang="en-US" sz="700" dirty="0"/>
          </a:p>
        </p:txBody>
      </p:sp>
      <p:sp>
        <p:nvSpPr>
          <p:cNvPr id="10" name="Text 1"/>
          <p:cNvSpPr/>
          <p:nvPr/>
        </p:nvSpPr>
        <p:spPr>
          <a:xfrm>
            <a:off x="571500" y="1167408"/>
            <a:ext cx="11049000" cy="1424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Trasforma il Senso di Colpa
in Piacere Consapevole</a:t>
            </a:r>
            <a:endParaRPr lang="en-US" sz="4800" dirty="0"/>
          </a:p>
        </p:txBody>
      </p:sp>
      <p:sp>
        <p:nvSpPr>
          <p:cNvPr id="11" name="Text 2"/>
          <p:cNvSpPr/>
          <p:nvPr/>
        </p:nvSpPr>
        <p:spPr>
          <a:xfrm>
            <a:off x="571500" y="2820888"/>
            <a:ext cx="11049000" cy="7923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Dessert proteici. Healthy. Pronti al consumo.
 </a:t>
            </a:r>
            <a:r>
              <a:rPr lang="en-US" sz="1700" b="1" dirty="0">
                <a:solidFill>
                  <a:srgbClr val="FFF7EC"/>
                </a:solidFill>
                <a:highlight>
                  <a:srgbClr val="E36F6D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Pensati per la ristorazione professionale.</a:t>
            </a:r>
            <a:endParaRPr lang="en-US" sz="1700" dirty="0"/>
          </a:p>
        </p:txBody>
      </p:sp>
      <p:sp>
        <p:nvSpPr>
          <p:cNvPr id="12" name="Text 3"/>
          <p:cNvSpPr/>
          <p:nvPr/>
        </p:nvSpPr>
        <p:spPr>
          <a:xfrm>
            <a:off x="4511576" y="4218087"/>
            <a:ext cx="228898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00" b="1" dirty="0">
                <a:solidFill>
                  <a:srgbClr val="FFF7E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2900" dirty="0"/>
          </a:p>
        </p:txBody>
      </p:sp>
      <p:sp>
        <p:nvSpPr>
          <p:cNvPr id="13" name="Text 4"/>
          <p:cNvSpPr/>
          <p:nvPr/>
        </p:nvSpPr>
        <p:spPr>
          <a:xfrm>
            <a:off x="4167336" y="5099149"/>
            <a:ext cx="917377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Gusto
autentico</a:t>
            </a:r>
            <a:endParaRPr lang="en-US" sz="1400" dirty="0"/>
          </a:p>
        </p:txBody>
      </p:sp>
      <p:sp>
        <p:nvSpPr>
          <p:cNvPr id="14" name="Text 5"/>
          <p:cNvSpPr/>
          <p:nvPr/>
        </p:nvSpPr>
        <p:spPr>
          <a:xfrm>
            <a:off x="5930057" y="4218087"/>
            <a:ext cx="228898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00" b="1" dirty="0">
                <a:solidFill>
                  <a:srgbClr val="FFF7E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900" dirty="0"/>
          </a:p>
        </p:txBody>
      </p:sp>
      <p:sp>
        <p:nvSpPr>
          <p:cNvPr id="15" name="Text 6"/>
          <p:cNvSpPr/>
          <p:nvPr/>
        </p:nvSpPr>
        <p:spPr>
          <a:xfrm>
            <a:off x="5465713" y="5099149"/>
            <a:ext cx="115758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Beneficio
nutrizionale</a:t>
            </a:r>
            <a:endParaRPr lang="en-US" sz="1400" dirty="0"/>
          </a:p>
        </p:txBody>
      </p:sp>
      <p:sp>
        <p:nvSpPr>
          <p:cNvPr id="16" name="Text 7"/>
          <p:cNvSpPr/>
          <p:nvPr/>
        </p:nvSpPr>
        <p:spPr>
          <a:xfrm>
            <a:off x="7400032" y="4218087"/>
            <a:ext cx="228898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00" b="1" dirty="0">
                <a:solidFill>
                  <a:srgbClr val="FFF7E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900" dirty="0"/>
          </a:p>
        </p:txBody>
      </p:sp>
      <p:sp>
        <p:nvSpPr>
          <p:cNvPr id="17" name="Text 8"/>
          <p:cNvSpPr/>
          <p:nvPr/>
        </p:nvSpPr>
        <p:spPr>
          <a:xfrm>
            <a:off x="7004298" y="5099149"/>
            <a:ext cx="1020366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Prezzo
accessibile</a:t>
            </a:r>
            <a:endParaRPr lang="en-US" sz="1400" dirty="0"/>
          </a:p>
        </p:txBody>
      </p:sp>
      <p:sp>
        <p:nvSpPr>
          <p:cNvPr id="18" name="Text 9"/>
          <p:cNvSpPr/>
          <p:nvPr/>
        </p:nvSpPr>
        <p:spPr>
          <a:xfrm>
            <a:off x="571500" y="6099274"/>
            <a:ext cx="11049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i="1" dirty="0">
                <a:solidFill>
                  <a:srgbClr val="84B9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Non solo fit, ma soprattutto desiderabile, rassicurante e gratificante</a:t>
            </a:r>
            <a:endParaRPr lang="en-US" sz="1400" dirty="0"/>
          </a:p>
        </p:txBody>
      </p:sp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63150" y="361950"/>
            <a:ext cx="1171575" cy="40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ight Triangle 1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0B8505E-F3F0-1DE3-280D-BBF43D5C5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679" y="918546"/>
            <a:ext cx="7459676" cy="4979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0E9345-ED92-CDDE-E31A-C8CD3A77151D}"/>
              </a:ext>
            </a:extLst>
          </p:cNvPr>
          <p:cNvSpPr txBox="1"/>
          <p:nvPr/>
        </p:nvSpPr>
        <p:spPr>
          <a:xfrm>
            <a:off x="8887087" y="1119673"/>
            <a:ext cx="2771191" cy="2031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latin typeface="Bauhaus 93" panose="04030905020B02020C02" pitchFamily="82" charset="0"/>
              </a:rPr>
              <a:t>DAVIDE AGLIOTTONE</a:t>
            </a:r>
          </a:p>
          <a:p>
            <a:endParaRPr lang="it-IT" dirty="0">
              <a:latin typeface="Bauhaus 93" panose="04030905020B02020C02" pitchFamily="82" charset="0"/>
            </a:endParaRPr>
          </a:p>
          <a:p>
            <a:r>
              <a:rPr lang="it-IT" dirty="0">
                <a:latin typeface="Bauhaus 93" panose="04030905020B02020C02" pitchFamily="82" charset="0"/>
              </a:rPr>
              <a:t>GENNARO GALLO</a:t>
            </a:r>
          </a:p>
          <a:p>
            <a:endParaRPr lang="it-IT" dirty="0">
              <a:latin typeface="Bauhaus 93" panose="04030905020B02020C02" pitchFamily="82" charset="0"/>
            </a:endParaRPr>
          </a:p>
          <a:p>
            <a:r>
              <a:rPr lang="it-IT" dirty="0">
                <a:latin typeface="Bauhaus 93" panose="04030905020B02020C02" pitchFamily="82" charset="0"/>
              </a:rPr>
              <a:t>LUCA IMPERATORE</a:t>
            </a:r>
          </a:p>
          <a:p>
            <a:endParaRPr lang="it-IT" dirty="0">
              <a:latin typeface="Bauhaus 93" panose="04030905020B02020C02" pitchFamily="82" charset="0"/>
            </a:endParaRPr>
          </a:p>
          <a:p>
            <a:r>
              <a:rPr lang="it-IT" dirty="0">
                <a:latin typeface="Bauhaus 93" panose="04030905020B02020C02" pitchFamily="82" charset="0"/>
              </a:rPr>
              <a:t>MARCELLO MONACO</a:t>
            </a:r>
          </a:p>
        </p:txBody>
      </p:sp>
    </p:spTree>
    <p:extLst>
      <p:ext uri="{BB962C8B-B14F-4D97-AF65-F5344CB8AC3E}">
        <p14:creationId xmlns:p14="http://schemas.microsoft.com/office/powerpoint/2010/main" val="17212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9400" y="419100"/>
            <a:ext cx="38100" cy="276225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571500" y="571500"/>
            <a:ext cx="9191030" cy="4366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Indice</a:t>
            </a:r>
            <a:endParaRPr lang="en-US" sz="2400" dirty="0"/>
          </a:p>
        </p:txBody>
      </p:sp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2150" y="419100"/>
            <a:ext cx="381000" cy="381000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10581680" y="489645"/>
            <a:ext cx="1038820" cy="1351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Senza Rimorso.</a:t>
            </a:r>
            <a:endParaRPr lang="en-US" sz="700" dirty="0"/>
          </a:p>
        </p:txBody>
      </p:sp>
      <p:sp>
        <p:nvSpPr>
          <p:cNvPr id="9" name="Text 2"/>
          <p:cNvSpPr/>
          <p:nvPr/>
        </p:nvSpPr>
        <p:spPr>
          <a:xfrm>
            <a:off x="718900" y="2299543"/>
            <a:ext cx="174427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E36F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2200" dirty="0"/>
          </a:p>
        </p:txBody>
      </p:sp>
      <p:sp>
        <p:nvSpPr>
          <p:cNvPr id="10" name="Text 3"/>
          <p:cNvSpPr/>
          <p:nvPr/>
        </p:nvSpPr>
        <p:spPr>
          <a:xfrm>
            <a:off x="718900" y="2737693"/>
            <a:ext cx="34290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Il Problema nel Mercato HO.RE.CA.</a:t>
            </a:r>
            <a:endParaRPr lang="en-US" sz="1400" dirty="0"/>
          </a:p>
        </p:txBody>
      </p:sp>
      <p:sp>
        <p:nvSpPr>
          <p:cNvPr id="11" name="Text 4"/>
          <p:cNvSpPr/>
          <p:nvPr/>
        </p:nvSpPr>
        <p:spPr>
          <a:xfrm>
            <a:off x="718900" y="3232993"/>
            <a:ext cx="174427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84B9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12" name="Text 5"/>
          <p:cNvSpPr/>
          <p:nvPr/>
        </p:nvSpPr>
        <p:spPr>
          <a:xfrm>
            <a:off x="718900" y="3671143"/>
            <a:ext cx="34290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 Soluzione: Senza Rimorso</a:t>
            </a:r>
            <a:endParaRPr lang="en-US" sz="1400" dirty="0"/>
          </a:p>
        </p:txBody>
      </p:sp>
      <p:sp>
        <p:nvSpPr>
          <p:cNvPr id="13" name="Text 6"/>
          <p:cNvSpPr/>
          <p:nvPr/>
        </p:nvSpPr>
        <p:spPr>
          <a:xfrm>
            <a:off x="718900" y="4166443"/>
            <a:ext cx="174427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E36F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4" name="Text 7"/>
          <p:cNvSpPr/>
          <p:nvPr/>
        </p:nvSpPr>
        <p:spPr>
          <a:xfrm>
            <a:off x="718900" y="4604593"/>
            <a:ext cx="34290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Il Nostro Prodotto Premium</a:t>
            </a:r>
            <a:endParaRPr lang="en-US" sz="1400" dirty="0"/>
          </a:p>
        </p:txBody>
      </p:sp>
      <p:sp>
        <p:nvSpPr>
          <p:cNvPr id="15" name="Text 8"/>
          <p:cNvSpPr/>
          <p:nvPr/>
        </p:nvSpPr>
        <p:spPr>
          <a:xfrm>
            <a:off x="4528900" y="2299543"/>
            <a:ext cx="174427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84B9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6" name="Text 9"/>
          <p:cNvSpPr/>
          <p:nvPr/>
        </p:nvSpPr>
        <p:spPr>
          <a:xfrm>
            <a:off x="4528900" y="2737693"/>
            <a:ext cx="34290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Analisi Competitiva e Posizionamento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528900" y="3480643"/>
            <a:ext cx="174427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E36F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8" name="Text 11"/>
          <p:cNvSpPr/>
          <p:nvPr/>
        </p:nvSpPr>
        <p:spPr>
          <a:xfrm>
            <a:off x="4528900" y="3918793"/>
            <a:ext cx="34290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Insights dal Mercato</a:t>
            </a:r>
            <a:endParaRPr lang="en-US" sz="1400" dirty="0"/>
          </a:p>
        </p:txBody>
      </p:sp>
      <p:sp>
        <p:nvSpPr>
          <p:cNvPr id="19" name="Text 12"/>
          <p:cNvSpPr/>
          <p:nvPr/>
        </p:nvSpPr>
        <p:spPr>
          <a:xfrm>
            <a:off x="4528900" y="4414093"/>
            <a:ext cx="174427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84B9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20" name="Text 13"/>
          <p:cNvSpPr/>
          <p:nvPr/>
        </p:nvSpPr>
        <p:spPr>
          <a:xfrm>
            <a:off x="4528900" y="4852243"/>
            <a:ext cx="34290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Il Nostro Target</a:t>
            </a:r>
            <a:endParaRPr lang="en-US" sz="1400" dirty="0"/>
          </a:p>
        </p:txBody>
      </p:sp>
      <p:sp>
        <p:nvSpPr>
          <p:cNvPr id="21" name="Text 14"/>
          <p:cNvSpPr/>
          <p:nvPr/>
        </p:nvSpPr>
        <p:spPr>
          <a:xfrm>
            <a:off x="8338900" y="2299543"/>
            <a:ext cx="174427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E36F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22" name="Text 15"/>
          <p:cNvSpPr/>
          <p:nvPr/>
        </p:nvSpPr>
        <p:spPr>
          <a:xfrm>
            <a:off x="8338900" y="2737693"/>
            <a:ext cx="34290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Opportunità di Mercato</a:t>
            </a:r>
            <a:endParaRPr lang="en-US" sz="1400" dirty="0"/>
          </a:p>
        </p:txBody>
      </p:sp>
      <p:sp>
        <p:nvSpPr>
          <p:cNvPr id="23" name="Text 16"/>
          <p:cNvSpPr/>
          <p:nvPr/>
        </p:nvSpPr>
        <p:spPr>
          <a:xfrm>
            <a:off x="8338900" y="3232993"/>
            <a:ext cx="174427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84B9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8338900" y="3671143"/>
            <a:ext cx="34290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Valore per l'Operatore B2B</a:t>
            </a:r>
            <a:endParaRPr lang="en-US" sz="1400" dirty="0"/>
          </a:p>
        </p:txBody>
      </p:sp>
      <p:sp>
        <p:nvSpPr>
          <p:cNvPr id="25" name="Text 18"/>
          <p:cNvSpPr/>
          <p:nvPr/>
        </p:nvSpPr>
        <p:spPr>
          <a:xfrm>
            <a:off x="8338900" y="4166443"/>
            <a:ext cx="174427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E36F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26" name="Text 19"/>
          <p:cNvSpPr/>
          <p:nvPr/>
        </p:nvSpPr>
        <p:spPr>
          <a:xfrm>
            <a:off x="8338900" y="4604593"/>
            <a:ext cx="34290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Conclusione e Prossimi Passi</a:t>
            </a:r>
            <a:endParaRPr lang="en-US" sz="1400" dirty="0"/>
          </a:p>
        </p:txBody>
      </p:sp>
      <p:sp>
        <p:nvSpPr>
          <p:cNvPr id="27" name="Text 20"/>
          <p:cNvSpPr/>
          <p:nvPr/>
        </p:nvSpPr>
        <p:spPr>
          <a:xfrm>
            <a:off x="571500" y="6029325"/>
            <a:ext cx="10852845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Dessert proteici e healthy per il canale HO.RE.CA.</a:t>
            </a:r>
            <a:endParaRPr lang="en-US" sz="1000" dirty="0"/>
          </a:p>
        </p:txBody>
      </p:sp>
      <p:sp>
        <p:nvSpPr>
          <p:cNvPr id="28" name="Text 21"/>
          <p:cNvSpPr/>
          <p:nvPr/>
        </p:nvSpPr>
        <p:spPr>
          <a:xfrm>
            <a:off x="11424345" y="6029325"/>
            <a:ext cx="19615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200" dirty="0"/>
          </a:p>
        </p:txBody>
      </p:sp>
      <p:pic>
        <p:nvPicPr>
          <p:cNvPr id="29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3050" y="352425"/>
            <a:ext cx="1171575" cy="40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175" y="419100"/>
            <a:ext cx="38100" cy="2762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5" y="1600200"/>
            <a:ext cx="95250" cy="10477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5" y="2524125"/>
            <a:ext cx="95250" cy="10477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5" y="3200400"/>
            <a:ext cx="95250" cy="10477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975" y="3886200"/>
            <a:ext cx="95250" cy="952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975" y="4562475"/>
            <a:ext cx="6115050" cy="157162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575" y="5191125"/>
            <a:ext cx="95250" cy="10477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575" y="5476875"/>
            <a:ext cx="95250" cy="10477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575" y="5772150"/>
            <a:ext cx="95250" cy="104775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4675" y="1609725"/>
            <a:ext cx="4819650" cy="4543425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571500" y="571500"/>
            <a:ext cx="9673679" cy="6652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Il Buco nel Mercato </a:t>
            </a:r>
            <a:r>
              <a:rPr lang="en-US" sz="2400" b="1" dirty="0">
                <a:solidFill>
                  <a:srgbClr val="FFF7EC"/>
                </a:solidFill>
                <a:highlight>
                  <a:srgbClr val="E36F6D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HO.RE.CA.</a:t>
            </a:r>
            <a:endParaRPr lang="en-US" sz="2400" dirty="0"/>
          </a:p>
        </p:txBody>
      </p:sp>
      <p:pic>
        <p:nvPicPr>
          <p:cNvPr id="15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58450" y="371475"/>
            <a:ext cx="381000" cy="371475"/>
          </a:xfrm>
          <a:prstGeom prst="rect">
            <a:avLst/>
          </a:prstGeom>
        </p:spPr>
      </p:pic>
      <p:sp>
        <p:nvSpPr>
          <p:cNvPr id="16" name="Text 1"/>
          <p:cNvSpPr/>
          <p:nvPr/>
        </p:nvSpPr>
        <p:spPr>
          <a:xfrm>
            <a:off x="11064329" y="422077"/>
            <a:ext cx="556171" cy="2702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Senza
Rimorso</a:t>
            </a:r>
            <a:endParaRPr lang="en-US" sz="700" dirty="0"/>
          </a:p>
        </p:txBody>
      </p:sp>
      <p:sp>
        <p:nvSpPr>
          <p:cNvPr id="17" name="Text 2"/>
          <p:cNvSpPr/>
          <p:nvPr/>
        </p:nvSpPr>
        <p:spPr>
          <a:xfrm>
            <a:off x="762000" y="1541562"/>
            <a:ext cx="5905500" cy="731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Gap di Mercato:</a:t>
            </a:r>
            <a:r>
              <a:rPr lang="en-US" sz="11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Nel mondo della ristorazione professionale (Hotel, Ristoranti, Bar, Catering) mancano produttori specializzati di dessert proteici o a basso contenuto di zuccheri</a:t>
            </a:r>
            <a:endParaRPr lang="en-US" sz="1100" dirty="0"/>
          </a:p>
        </p:txBody>
      </p:sp>
      <p:sp>
        <p:nvSpPr>
          <p:cNvPr id="18" name="Text 3"/>
          <p:cNvSpPr/>
          <p:nvPr/>
        </p:nvSpPr>
        <p:spPr>
          <a:xfrm>
            <a:off x="762000" y="2463403"/>
            <a:ext cx="5905500" cy="487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Clienti Insoddisfatti:</a:t>
            </a:r>
            <a:r>
              <a:rPr lang="en-US" sz="11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 clienti attenti alla salute e al fitness non trovano alternative sane nei menu dei locali</a:t>
            </a:r>
            <a:endParaRPr lang="en-US" sz="1100" dirty="0"/>
          </a:p>
        </p:txBody>
      </p:sp>
      <p:sp>
        <p:nvSpPr>
          <p:cNvPr id="19" name="Text 4"/>
          <p:cNvSpPr/>
          <p:nvPr/>
        </p:nvSpPr>
        <p:spPr>
          <a:xfrm>
            <a:off x="762000" y="3141464"/>
            <a:ext cx="5905500" cy="487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Percezione Negativa:</a:t>
            </a:r>
            <a:r>
              <a:rPr lang="en-US" sz="11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 dolci tradizionali sono percepiti come "proibiti" da chi segue uno stile di vita sano</a:t>
            </a:r>
            <a:endParaRPr lang="en-US" sz="1100" dirty="0"/>
          </a:p>
        </p:txBody>
      </p:sp>
      <p:sp>
        <p:nvSpPr>
          <p:cNvPr id="20" name="Text 5"/>
          <p:cNvSpPr/>
          <p:nvPr/>
        </p:nvSpPr>
        <p:spPr>
          <a:xfrm>
            <a:off x="762000" y="3819525"/>
            <a:ext cx="5905500" cy="487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Nessuna Offerta Specifica:</a:t>
            </a:r>
            <a:r>
              <a:rPr lang="en-US" sz="11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Nessun brand offre dessert proteici pronti al consumo specificamente pensati per il canale HO.RE.CA.</a:t>
            </a:r>
            <a:endParaRPr lang="en-US" sz="1100" dirty="0"/>
          </a:p>
        </p:txBody>
      </p:sp>
      <p:sp>
        <p:nvSpPr>
          <p:cNvPr id="21" name="Text 6"/>
          <p:cNvSpPr/>
          <p:nvPr/>
        </p:nvSpPr>
        <p:spPr>
          <a:xfrm>
            <a:off x="800100" y="4764286"/>
            <a:ext cx="56769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Pain Point Principali:</a:t>
            </a:r>
            <a:endParaRPr lang="en-US" sz="1200" dirty="0"/>
          </a:p>
        </p:txBody>
      </p:sp>
      <p:sp>
        <p:nvSpPr>
          <p:cNvPr id="22" name="Text 7"/>
          <p:cNvSpPr/>
          <p:nvPr/>
        </p:nvSpPr>
        <p:spPr>
          <a:xfrm>
            <a:off x="990600" y="5135761"/>
            <a:ext cx="1640681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Assumere troppe calorie</a:t>
            </a:r>
            <a:endParaRPr lang="en-US" sz="1000" dirty="0"/>
          </a:p>
        </p:txBody>
      </p:sp>
      <p:sp>
        <p:nvSpPr>
          <p:cNvPr id="23" name="Text 8"/>
          <p:cNvSpPr/>
          <p:nvPr/>
        </p:nvSpPr>
        <p:spPr>
          <a:xfrm>
            <a:off x="990600" y="5426273"/>
            <a:ext cx="3433167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Rovinare i risultati ottenuti con dieta e allenamento</a:t>
            </a:r>
            <a:endParaRPr lang="en-US" sz="1000" dirty="0"/>
          </a:p>
        </p:txBody>
      </p:sp>
      <p:sp>
        <p:nvSpPr>
          <p:cNvPr id="24" name="Text 9"/>
          <p:cNvSpPr/>
          <p:nvPr/>
        </p:nvSpPr>
        <p:spPr>
          <a:xfrm>
            <a:off x="990600" y="5716786"/>
            <a:ext cx="3068092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Sentirsi in colpa dopo aver mangiato un dolce</a:t>
            </a:r>
            <a:endParaRPr lang="en-US" sz="1000" dirty="0"/>
          </a:p>
        </p:txBody>
      </p:sp>
      <p:sp>
        <p:nvSpPr>
          <p:cNvPr id="25" name="Text 10"/>
          <p:cNvSpPr/>
          <p:nvPr/>
        </p:nvSpPr>
        <p:spPr>
          <a:xfrm>
            <a:off x="571500" y="6350198"/>
            <a:ext cx="10852845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Dessert proteici e healthy per il canale HO.RE.CA.</a:t>
            </a:r>
            <a:endParaRPr lang="en-US" sz="1000" dirty="0"/>
          </a:p>
        </p:txBody>
      </p:sp>
      <p:sp>
        <p:nvSpPr>
          <p:cNvPr id="26" name="Text 11"/>
          <p:cNvSpPr/>
          <p:nvPr/>
        </p:nvSpPr>
        <p:spPr>
          <a:xfrm>
            <a:off x="11424345" y="6350198"/>
            <a:ext cx="19615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738" y="652462"/>
            <a:ext cx="5724525" cy="572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5175" y="447675"/>
            <a:ext cx="38100" cy="2762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725" y="1362075"/>
            <a:ext cx="5105400" cy="187642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875" y="1362075"/>
            <a:ext cx="5105400" cy="187642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725" y="3514725"/>
            <a:ext cx="5105400" cy="162877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8875" y="3514725"/>
            <a:ext cx="5105400" cy="162877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09975" y="5419725"/>
            <a:ext cx="4972050" cy="1390650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>
            <a:off x="571500" y="571500"/>
            <a:ext cx="9673679" cy="6652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Senza Rimorso: </a:t>
            </a:r>
            <a:r>
              <a:rPr lang="en-US" sz="2400" b="1" dirty="0">
                <a:solidFill>
                  <a:srgbClr val="FFFFFF"/>
                </a:solidFill>
                <a:highlight>
                  <a:srgbClr val="E36F6D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La Risposta</a:t>
            </a:r>
            <a:endParaRPr lang="en-US" sz="2400" dirty="0"/>
          </a:p>
        </p:txBody>
      </p:sp>
      <p:pic>
        <p:nvPicPr>
          <p:cNvPr id="1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58450" y="390525"/>
            <a:ext cx="381000" cy="381000"/>
          </a:xfrm>
          <a:prstGeom prst="rect">
            <a:avLst/>
          </a:prstGeom>
        </p:spPr>
      </p:pic>
      <p:sp>
        <p:nvSpPr>
          <p:cNvPr id="13" name="Text 1"/>
          <p:cNvSpPr/>
          <p:nvPr/>
        </p:nvSpPr>
        <p:spPr>
          <a:xfrm>
            <a:off x="11064329" y="381000"/>
            <a:ext cx="556171" cy="4054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Senza
Rimorso
Brand</a:t>
            </a:r>
            <a:endParaRPr lang="en-US" sz="700" dirty="0"/>
          </a:p>
        </p:txBody>
      </p:sp>
      <p:sp>
        <p:nvSpPr>
          <p:cNvPr id="14" name="Text 2"/>
          <p:cNvSpPr/>
          <p:nvPr/>
        </p:nvSpPr>
        <p:spPr>
          <a:xfrm>
            <a:off x="1181100" y="1703010"/>
            <a:ext cx="44386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Mission</a:t>
            </a:r>
            <a:endParaRPr lang="en-US" sz="1500" dirty="0"/>
          </a:p>
        </p:txBody>
      </p:sp>
      <p:sp>
        <p:nvSpPr>
          <p:cNvPr id="15" name="Text 3"/>
          <p:cNvSpPr/>
          <p:nvPr/>
        </p:nvSpPr>
        <p:spPr>
          <a:xfrm>
            <a:off x="1181100" y="2169735"/>
            <a:ext cx="4438650" cy="7313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Offrire al mondo della ristorazione dessert proteici e healthy già pronti al consumo, capaci di unire gusto, praticità e attenzione nutrizionale</a:t>
            </a:r>
            <a:endParaRPr lang="en-US" sz="1100" dirty="0"/>
          </a:p>
        </p:txBody>
      </p:sp>
      <p:sp>
        <p:nvSpPr>
          <p:cNvPr id="16" name="Text 4"/>
          <p:cNvSpPr/>
          <p:nvPr/>
        </p:nvSpPr>
        <p:spPr>
          <a:xfrm>
            <a:off x="6572250" y="1703010"/>
            <a:ext cx="44386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Product</a:t>
            </a:r>
            <a:endParaRPr lang="en-US" sz="1500" dirty="0"/>
          </a:p>
        </p:txBody>
      </p:sp>
      <p:sp>
        <p:nvSpPr>
          <p:cNvPr id="17" name="Text 5"/>
          <p:cNvSpPr/>
          <p:nvPr/>
        </p:nvSpPr>
        <p:spPr>
          <a:xfrm>
            <a:off x="6572250" y="2169735"/>
            <a:ext cx="4438650" cy="2437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 di dolci proteici premium per il canale HO.RE.CA.</a:t>
            </a:r>
            <a:endParaRPr lang="en-US" sz="1100" dirty="0"/>
          </a:p>
        </p:txBody>
      </p:sp>
      <p:sp>
        <p:nvSpPr>
          <p:cNvPr id="18" name="Text 6"/>
          <p:cNvSpPr/>
          <p:nvPr/>
        </p:nvSpPr>
        <p:spPr>
          <a:xfrm>
            <a:off x="1181100" y="3853577"/>
            <a:ext cx="44386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Valore Psicologico</a:t>
            </a:r>
            <a:endParaRPr lang="en-US" sz="1500" dirty="0"/>
          </a:p>
        </p:txBody>
      </p:sp>
      <p:sp>
        <p:nvSpPr>
          <p:cNvPr id="19" name="Text 7"/>
          <p:cNvSpPr/>
          <p:nvPr/>
        </p:nvSpPr>
        <p:spPr>
          <a:xfrm>
            <a:off x="1181100" y="4320302"/>
            <a:ext cx="4438650" cy="487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Permettere al consumatore di concedersi un dolce senza sensi di colpa</a:t>
            </a:r>
            <a:endParaRPr lang="en-US" sz="1100" dirty="0"/>
          </a:p>
        </p:txBody>
      </p:sp>
      <p:sp>
        <p:nvSpPr>
          <p:cNvPr id="20" name="Text 8"/>
          <p:cNvSpPr/>
          <p:nvPr/>
        </p:nvSpPr>
        <p:spPr>
          <a:xfrm>
            <a:off x="6572250" y="3853577"/>
            <a:ext cx="44386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Praticità Professionale</a:t>
            </a:r>
            <a:endParaRPr lang="en-US" sz="1500" dirty="0"/>
          </a:p>
        </p:txBody>
      </p:sp>
      <p:sp>
        <p:nvSpPr>
          <p:cNvPr id="21" name="Text 9"/>
          <p:cNvSpPr/>
          <p:nvPr/>
        </p:nvSpPr>
        <p:spPr>
          <a:xfrm>
            <a:off x="6572250" y="4320302"/>
            <a:ext cx="4438650" cy="487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Prodotti pronti, pensati per facilitare il lavoro degli operatori foodservice</a:t>
            </a:r>
            <a:endParaRPr lang="en-US" sz="1100" dirty="0"/>
          </a:p>
        </p:txBody>
      </p:sp>
      <p:sp>
        <p:nvSpPr>
          <p:cNvPr id="22" name="Text 10"/>
          <p:cNvSpPr/>
          <p:nvPr/>
        </p:nvSpPr>
        <p:spPr>
          <a:xfrm>
            <a:off x="3943350" y="5760363"/>
            <a:ext cx="430530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E36F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Nessuna Preparazione Complessa</a:t>
            </a:r>
            <a:endParaRPr lang="en-US" sz="1500" dirty="0"/>
          </a:p>
        </p:txBody>
      </p:sp>
      <p:sp>
        <p:nvSpPr>
          <p:cNvPr id="23" name="Text 11"/>
          <p:cNvSpPr/>
          <p:nvPr/>
        </p:nvSpPr>
        <p:spPr>
          <a:xfrm>
            <a:off x="3943350" y="6227088"/>
            <a:ext cx="4305300" cy="2437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7E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locali non devono gestire preparazioni interne complesse</a:t>
            </a:r>
            <a:endParaRPr lang="en-US" sz="1100" dirty="0"/>
          </a:p>
        </p:txBody>
      </p:sp>
      <p:pic>
        <p:nvPicPr>
          <p:cNvPr id="24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86975" y="381000"/>
            <a:ext cx="1171575" cy="4095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5875" y="419100"/>
            <a:ext cx="38100" cy="2762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75" y="1285875"/>
            <a:ext cx="5010150" cy="463867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5475" y="3019425"/>
            <a:ext cx="95250" cy="10477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5475" y="3324225"/>
            <a:ext cx="95250" cy="10477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5475" y="3629025"/>
            <a:ext cx="95250" cy="10477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5475" y="3933825"/>
            <a:ext cx="95250" cy="10477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5475" y="4238625"/>
            <a:ext cx="95250" cy="10477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5475" y="4619625"/>
            <a:ext cx="5924550" cy="942975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571500" y="571500"/>
            <a:ext cx="7657951" cy="4366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84B9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Dessert Proteici Premium</a:t>
            </a:r>
            <a:endParaRPr lang="en-US" sz="2400" dirty="0"/>
          </a:p>
        </p:txBody>
      </p:sp>
      <p:pic>
        <p:nvPicPr>
          <p:cNvPr id="13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9150" y="371475"/>
            <a:ext cx="381000" cy="371475"/>
          </a:xfrm>
          <a:prstGeom prst="rect">
            <a:avLst/>
          </a:prstGeom>
        </p:spPr>
      </p:pic>
      <p:sp>
        <p:nvSpPr>
          <p:cNvPr id="14" name="Text 1"/>
          <p:cNvSpPr/>
          <p:nvPr/>
        </p:nvSpPr>
        <p:spPr>
          <a:xfrm>
            <a:off x="9048601" y="489645"/>
            <a:ext cx="2571899" cy="1351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Senza Rimorso - Pitch Deck HO.RE.CA.</a:t>
            </a:r>
            <a:endParaRPr lang="en-US" sz="700" dirty="0"/>
          </a:p>
        </p:txBody>
      </p:sp>
      <p:sp>
        <p:nvSpPr>
          <p:cNvPr id="15" name="Text 2"/>
          <p:cNvSpPr/>
          <p:nvPr/>
        </p:nvSpPr>
        <p:spPr>
          <a:xfrm>
            <a:off x="5715000" y="1561356"/>
            <a:ext cx="5905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36F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Tipologia:</a:t>
            </a:r>
            <a:r>
              <a:rPr lang="en-US" sz="11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Prodotti dolciari proteici e healthy, già pronti al consumo</a:t>
            </a:r>
            <a:endParaRPr lang="en-US" sz="1100" dirty="0"/>
          </a:p>
        </p:txBody>
      </p:sp>
      <p:sp>
        <p:nvSpPr>
          <p:cNvPr id="16" name="Text 3"/>
          <p:cNvSpPr/>
          <p:nvPr/>
        </p:nvSpPr>
        <p:spPr>
          <a:xfrm>
            <a:off x="5715000" y="1904256"/>
            <a:ext cx="5905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36F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Destinati a:</a:t>
            </a:r>
            <a:r>
              <a:rPr lang="en-US" sz="11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Hotel, Ristoranti, Bar, Mense aziendali, Catering, Palestre con punto ristoro</a:t>
            </a:r>
            <a:endParaRPr lang="en-US" sz="1100" dirty="0"/>
          </a:p>
        </p:txBody>
      </p:sp>
      <p:sp>
        <p:nvSpPr>
          <p:cNvPr id="17" name="Text 4"/>
          <p:cNvSpPr/>
          <p:nvPr/>
        </p:nvSpPr>
        <p:spPr>
          <a:xfrm>
            <a:off x="5715000" y="2590056"/>
            <a:ext cx="59055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Caratteristiche Principali:</a:t>
            </a:r>
            <a:endParaRPr lang="en-US" sz="1200" dirty="0"/>
          </a:p>
        </p:txBody>
      </p:sp>
      <p:sp>
        <p:nvSpPr>
          <p:cNvPr id="18" name="Text 5"/>
          <p:cNvSpPr/>
          <p:nvPr/>
        </p:nvSpPr>
        <p:spPr>
          <a:xfrm>
            <a:off x="5905500" y="2961531"/>
            <a:ext cx="169083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Alto contenuto proteico</a:t>
            </a:r>
            <a:endParaRPr lang="en-US" sz="1100" dirty="0"/>
          </a:p>
        </p:txBody>
      </p:sp>
      <p:sp>
        <p:nvSpPr>
          <p:cNvPr id="19" name="Text 6"/>
          <p:cNvSpPr/>
          <p:nvPr/>
        </p:nvSpPr>
        <p:spPr>
          <a:xfrm>
            <a:off x="5905500" y="3266331"/>
            <a:ext cx="20053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Basso contenuto di zuccheri</a:t>
            </a:r>
            <a:endParaRPr lang="en-US" sz="1100" dirty="0"/>
          </a:p>
        </p:txBody>
      </p:sp>
      <p:sp>
        <p:nvSpPr>
          <p:cNvPr id="20" name="Text 7"/>
          <p:cNvSpPr/>
          <p:nvPr/>
        </p:nvSpPr>
        <p:spPr>
          <a:xfrm>
            <a:off x="5905500" y="3571131"/>
            <a:ext cx="20776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Gusto autentico e appagante</a:t>
            </a:r>
            <a:endParaRPr lang="en-US" sz="1100" dirty="0"/>
          </a:p>
        </p:txBody>
      </p:sp>
      <p:sp>
        <p:nvSpPr>
          <p:cNvPr id="21" name="Text 8"/>
          <p:cNvSpPr/>
          <p:nvPr/>
        </p:nvSpPr>
        <p:spPr>
          <a:xfrm>
            <a:off x="5905500" y="3875931"/>
            <a:ext cx="170244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Formato monoporzione</a:t>
            </a:r>
            <a:endParaRPr lang="en-US" sz="1100" dirty="0"/>
          </a:p>
        </p:txBody>
      </p:sp>
      <p:sp>
        <p:nvSpPr>
          <p:cNvPr id="22" name="Text 9"/>
          <p:cNvSpPr/>
          <p:nvPr/>
        </p:nvSpPr>
        <p:spPr>
          <a:xfrm>
            <a:off x="5905500" y="4180731"/>
            <a:ext cx="11873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Pratici da servire</a:t>
            </a:r>
            <a:endParaRPr lang="en-US" sz="1100" dirty="0"/>
          </a:p>
        </p:txBody>
      </p:sp>
      <p:sp>
        <p:nvSpPr>
          <p:cNvPr id="23" name="Text 10"/>
          <p:cNvSpPr/>
          <p:nvPr/>
        </p:nvSpPr>
        <p:spPr>
          <a:xfrm>
            <a:off x="5943600" y="4828431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Hero Product:</a:t>
            </a:r>
            <a:r>
              <a:rPr lang="en-US" sz="11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Cookie proteico (preferito dal 40.6% del target)</a:t>
            </a:r>
            <a:endParaRPr lang="en-US" sz="1100" dirty="0"/>
          </a:p>
        </p:txBody>
      </p:sp>
      <p:sp>
        <p:nvSpPr>
          <p:cNvPr id="24" name="Text 11"/>
          <p:cNvSpPr/>
          <p:nvPr/>
        </p:nvSpPr>
        <p:spPr>
          <a:xfrm>
            <a:off x="5943600" y="5133231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Prezzo Consigliato:</a:t>
            </a:r>
            <a:r>
              <a:rPr lang="en-US" sz="11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€ 2.99 - € 3.49</a:t>
            </a:r>
            <a:endParaRPr lang="en-US" sz="1100" dirty="0"/>
          </a:p>
        </p:txBody>
      </p:sp>
      <p:sp>
        <p:nvSpPr>
          <p:cNvPr id="25" name="Text 12"/>
          <p:cNvSpPr/>
          <p:nvPr/>
        </p:nvSpPr>
        <p:spPr>
          <a:xfrm>
            <a:off x="571500" y="6029325"/>
            <a:ext cx="10852845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Dessert proteici e healthy per il canale HO.RE.CA.</a:t>
            </a:r>
            <a:endParaRPr lang="en-US" sz="1000" dirty="0"/>
          </a:p>
        </p:txBody>
      </p:sp>
      <p:sp>
        <p:nvSpPr>
          <p:cNvPr id="26" name="Text 13"/>
          <p:cNvSpPr/>
          <p:nvPr/>
        </p:nvSpPr>
        <p:spPr>
          <a:xfrm>
            <a:off x="11424345" y="6029325"/>
            <a:ext cx="19615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447675"/>
            <a:ext cx="38100" cy="2762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733550"/>
            <a:ext cx="5438775" cy="12001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50" y="1943100"/>
            <a:ext cx="485775" cy="48577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733550"/>
            <a:ext cx="5438775" cy="12001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5550" y="1943100"/>
            <a:ext cx="485775" cy="48577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625" y="3181350"/>
            <a:ext cx="3619500" cy="34480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850" y="5429250"/>
            <a:ext cx="3067050" cy="914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1000" y="3181350"/>
            <a:ext cx="3619500" cy="34480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7225" y="5429250"/>
            <a:ext cx="3067050" cy="714375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4325" y="3162300"/>
            <a:ext cx="3648075" cy="351472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9600" y="4600575"/>
            <a:ext cx="123825" cy="123825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9600" y="5172075"/>
            <a:ext cx="123825" cy="123825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9600" y="5543550"/>
            <a:ext cx="123825" cy="123825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571500" y="571500"/>
            <a:ext cx="9414421" cy="6652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Mercato e </a:t>
            </a:r>
            <a:r>
              <a:rPr lang="en-US" sz="2400" b="1" dirty="0">
                <a:solidFill>
                  <a:srgbClr val="5A2E1A"/>
                </a:solidFill>
                <a:highlight>
                  <a:srgbClr val="E36F6D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Posizionamento</a:t>
            </a:r>
            <a:endParaRPr lang="en-US" sz="2400" dirty="0"/>
          </a:p>
        </p:txBody>
      </p:sp>
      <p:pic>
        <p:nvPicPr>
          <p:cNvPr id="18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01275" y="390525"/>
            <a:ext cx="381000" cy="381000"/>
          </a:xfrm>
          <a:prstGeom prst="rect">
            <a:avLst/>
          </a:prstGeom>
        </p:spPr>
      </p:pic>
      <p:sp>
        <p:nvSpPr>
          <p:cNvPr id="19" name="Text 1"/>
          <p:cNvSpPr/>
          <p:nvPr/>
        </p:nvSpPr>
        <p:spPr>
          <a:xfrm>
            <a:off x="10805071" y="381000"/>
            <a:ext cx="815429" cy="4054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700" dirty="0"/>
          </a:p>
        </p:txBody>
      </p:sp>
      <p:sp>
        <p:nvSpPr>
          <p:cNvPr id="20" name="Text 2"/>
          <p:cNvSpPr/>
          <p:nvPr/>
        </p:nvSpPr>
        <p:spPr>
          <a:xfrm>
            <a:off x="476012" y="1312962"/>
            <a:ext cx="110490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Microambiente</a:t>
            </a:r>
            <a:endParaRPr lang="en-US" sz="1400" dirty="0"/>
          </a:p>
        </p:txBody>
      </p:sp>
      <p:pic>
        <p:nvPicPr>
          <p:cNvPr id="21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8675" y="2076450"/>
            <a:ext cx="171450" cy="219075"/>
          </a:xfrm>
          <a:prstGeom prst="rect">
            <a:avLst/>
          </a:prstGeom>
        </p:spPr>
      </p:pic>
      <p:sp>
        <p:nvSpPr>
          <p:cNvPr id="22" name="Text 3"/>
          <p:cNvSpPr/>
          <p:nvPr/>
        </p:nvSpPr>
        <p:spPr>
          <a:xfrm>
            <a:off x="1295162" y="1960662"/>
            <a:ext cx="4381500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Clienti target</a:t>
            </a:r>
            <a:endParaRPr lang="en-US" sz="1200" dirty="0"/>
          </a:p>
        </p:txBody>
      </p:sp>
      <p:sp>
        <p:nvSpPr>
          <p:cNvPr id="23" name="Text 4"/>
          <p:cNvSpPr/>
          <p:nvPr/>
        </p:nvSpPr>
        <p:spPr>
          <a:xfrm>
            <a:off x="1295162" y="2279749"/>
            <a:ext cx="438150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Strutture HO.RE.CA. di fascia medio-alta (hotel, ristoranti, bistrot, cocktail bar, palestre con area ristoro)</a:t>
            </a:r>
            <a:endParaRPr lang="en-US" sz="1000" dirty="0"/>
          </a:p>
        </p:txBody>
      </p:sp>
      <p:pic>
        <p:nvPicPr>
          <p:cNvPr id="24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48425" y="2076450"/>
            <a:ext cx="200025" cy="219075"/>
          </a:xfrm>
          <a:prstGeom prst="rect">
            <a:avLst/>
          </a:prstGeom>
        </p:spPr>
      </p:pic>
      <p:sp>
        <p:nvSpPr>
          <p:cNvPr id="25" name="Text 5"/>
          <p:cNvSpPr/>
          <p:nvPr/>
        </p:nvSpPr>
        <p:spPr>
          <a:xfrm>
            <a:off x="6933962" y="1960662"/>
            <a:ext cx="3200995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Consumatore finale</a:t>
            </a:r>
            <a:endParaRPr lang="en-US" sz="1200" dirty="0"/>
          </a:p>
        </p:txBody>
      </p:sp>
      <p:sp>
        <p:nvSpPr>
          <p:cNvPr id="26" name="Text 6"/>
          <p:cNvSpPr/>
          <p:nvPr/>
        </p:nvSpPr>
        <p:spPr>
          <a:xfrm>
            <a:off x="6933962" y="2279749"/>
            <a:ext cx="3200995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Attento alla salute, 25-40 anni, stile di vita attivo</a:t>
            </a:r>
            <a:endParaRPr lang="en-US" sz="1000" dirty="0"/>
          </a:p>
        </p:txBody>
      </p:sp>
      <p:sp>
        <p:nvSpPr>
          <p:cNvPr id="27" name="Text 7"/>
          <p:cNvSpPr/>
          <p:nvPr/>
        </p:nvSpPr>
        <p:spPr>
          <a:xfrm>
            <a:off x="723662" y="3470374"/>
            <a:ext cx="3035201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Myprotein</a:t>
            </a:r>
            <a:endParaRPr lang="en-US" sz="1500" dirty="0"/>
          </a:p>
        </p:txBody>
      </p:sp>
      <p:sp>
        <p:nvSpPr>
          <p:cNvPr id="28" name="Text 8"/>
          <p:cNvSpPr/>
          <p:nvPr/>
        </p:nvSpPr>
        <p:spPr>
          <a:xfrm>
            <a:off x="723662" y="3973413"/>
            <a:ext cx="3035201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Punti di forza:</a:t>
            </a:r>
          </a:p>
          <a:p>
            <a:r>
              <a:rPr lang="it-IT" sz="1200" dirty="0"/>
              <a:t>Prezzi competitivi, vasta varietà di prodotti</a:t>
            </a:r>
            <a:endParaRPr lang="en-US" sz="1200" dirty="0"/>
          </a:p>
        </p:txBody>
      </p:sp>
      <p:sp>
        <p:nvSpPr>
          <p:cNvPr id="29" name="Text 9"/>
          <p:cNvSpPr/>
          <p:nvPr/>
        </p:nvSpPr>
        <p:spPr>
          <a:xfrm>
            <a:off x="704850" y="4600575"/>
            <a:ext cx="3035201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Punti di </a:t>
            </a:r>
            <a:r>
              <a:rPr lang="en-US" sz="900" b="1" dirty="0" err="1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debolezza</a:t>
            </a:r>
            <a:r>
              <a:rPr lang="en-US" sz="9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</a:t>
            </a:r>
          </a:p>
          <a:p>
            <a:pPr marL="0" indent="0">
              <a:buNone/>
            </a:pPr>
            <a:r>
              <a:rPr lang="it-IT" sz="1200" dirty="0"/>
              <a:t>Prodotti ultra-processati, zero presenza nell'HO.RE.CA., prodotti non pensati per momenti di aggregazione</a:t>
            </a:r>
            <a:endParaRPr lang="en-US" sz="1200" dirty="0"/>
          </a:p>
        </p:txBody>
      </p:sp>
      <p:sp>
        <p:nvSpPr>
          <p:cNvPr id="30" name="Text 10"/>
          <p:cNvSpPr/>
          <p:nvPr/>
        </p:nvSpPr>
        <p:spPr>
          <a:xfrm>
            <a:off x="793849" y="5686425"/>
            <a:ext cx="2787551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Nostra </a:t>
            </a:r>
            <a:r>
              <a:rPr lang="en-US" sz="900" b="1" dirty="0" err="1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opportunità</a:t>
            </a:r>
            <a:r>
              <a:rPr lang="en-US" sz="9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</a:t>
            </a:r>
          </a:p>
          <a:p>
            <a:r>
              <a:rPr lang="it-IT" sz="1200" dirty="0"/>
              <a:t>Prodotti più naturali, distribuzione in ristoranti di fascia alta</a:t>
            </a:r>
            <a:endParaRPr lang="en-US" sz="1200" dirty="0"/>
          </a:p>
        </p:txBody>
      </p:sp>
      <p:sp>
        <p:nvSpPr>
          <p:cNvPr id="31" name="Text 11"/>
          <p:cNvSpPr/>
          <p:nvPr/>
        </p:nvSpPr>
        <p:spPr>
          <a:xfrm>
            <a:off x="4482763" y="3470374"/>
            <a:ext cx="3035349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E36F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Kebest</a:t>
            </a:r>
            <a:endParaRPr lang="en-US" sz="1500" dirty="0"/>
          </a:p>
        </p:txBody>
      </p:sp>
      <p:sp>
        <p:nvSpPr>
          <p:cNvPr id="32" name="Text 12"/>
          <p:cNvSpPr/>
          <p:nvPr/>
        </p:nvSpPr>
        <p:spPr>
          <a:xfrm>
            <a:off x="4467225" y="4032349"/>
            <a:ext cx="3035349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Punti di forza:</a:t>
            </a:r>
          </a:p>
          <a:p>
            <a:r>
              <a:rPr lang="it-IT" sz="1200" dirty="0"/>
              <a:t>Concept </a:t>
            </a:r>
            <a:r>
              <a:rPr lang="it-IT" sz="1200" dirty="0" err="1"/>
              <a:t>fit</a:t>
            </a:r>
            <a:r>
              <a:rPr lang="it-IT" sz="1200" dirty="0"/>
              <a:t>/</a:t>
            </a:r>
            <a:r>
              <a:rPr lang="it-IT" sz="1200" dirty="0" err="1"/>
              <a:t>fat</a:t>
            </a:r>
            <a:r>
              <a:rPr lang="it-IT" sz="1200" dirty="0"/>
              <a:t>, trasparenza su macronutrienti, buona comunicazione social</a:t>
            </a:r>
            <a:endParaRPr lang="en-US" sz="1200" dirty="0"/>
          </a:p>
        </p:txBody>
      </p:sp>
      <p:sp>
        <p:nvSpPr>
          <p:cNvPr id="33" name="Text 13"/>
          <p:cNvSpPr/>
          <p:nvPr/>
        </p:nvSpPr>
        <p:spPr>
          <a:xfrm>
            <a:off x="4482763" y="4651474"/>
            <a:ext cx="3035349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Punti di </a:t>
            </a:r>
            <a:r>
              <a:rPr lang="en-US" sz="900" b="1" dirty="0" err="1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debolezza</a:t>
            </a:r>
            <a:r>
              <a:rPr lang="en-US" sz="9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</a:t>
            </a:r>
          </a:p>
          <a:p>
            <a:r>
              <a:rPr lang="it-IT" sz="1200" dirty="0"/>
              <a:t>Limitata proposta dolce, target limitato ai giovani, poca versatilità</a:t>
            </a:r>
            <a:endParaRPr lang="en-US" sz="1200" dirty="0"/>
          </a:p>
        </p:txBody>
      </p:sp>
      <p:sp>
        <p:nvSpPr>
          <p:cNvPr id="34" name="Text 14"/>
          <p:cNvSpPr/>
          <p:nvPr/>
        </p:nvSpPr>
        <p:spPr>
          <a:xfrm>
            <a:off x="4606588" y="5565874"/>
            <a:ext cx="2787699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E36F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Nostra </a:t>
            </a:r>
            <a:r>
              <a:rPr lang="en-US" sz="900" b="1" dirty="0" err="1">
                <a:solidFill>
                  <a:srgbClr val="E36F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opportunità</a:t>
            </a:r>
            <a:r>
              <a:rPr lang="en-US" sz="900" b="1" dirty="0">
                <a:solidFill>
                  <a:srgbClr val="E36F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</a:t>
            </a:r>
          </a:p>
          <a:p>
            <a:r>
              <a:rPr lang="it-IT" sz="1200" dirty="0"/>
              <a:t>Proporre scelte </a:t>
            </a:r>
            <a:r>
              <a:rPr lang="it-IT" sz="1200" dirty="0" err="1"/>
              <a:t>healthy</a:t>
            </a:r>
            <a:r>
              <a:rPr lang="it-IT" sz="1200" dirty="0"/>
              <a:t> anche sul dolce</a:t>
            </a:r>
            <a:endParaRPr lang="en-US" sz="1200" dirty="0"/>
          </a:p>
        </p:txBody>
      </p:sp>
      <p:pic>
        <p:nvPicPr>
          <p:cNvPr id="35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19661" y="3285348"/>
            <a:ext cx="3514725" cy="3343275"/>
          </a:xfrm>
          <a:prstGeom prst="rect">
            <a:avLst/>
          </a:prstGeom>
        </p:spPr>
      </p:pic>
      <p:sp>
        <p:nvSpPr>
          <p:cNvPr id="36" name="Text 15"/>
          <p:cNvSpPr/>
          <p:nvPr/>
        </p:nvSpPr>
        <p:spPr>
          <a:xfrm>
            <a:off x="8242012" y="3470374"/>
            <a:ext cx="30353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Nostro Posizionamento</a:t>
            </a:r>
            <a:endParaRPr lang="en-US" sz="1500" dirty="0"/>
          </a:p>
        </p:txBody>
      </p:sp>
      <p:sp>
        <p:nvSpPr>
          <p:cNvPr id="37" name="Text 16"/>
          <p:cNvSpPr/>
          <p:nvPr/>
        </p:nvSpPr>
        <p:spPr>
          <a:xfrm>
            <a:off x="8451562" y="4487316"/>
            <a:ext cx="2825800" cy="4265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Unico brand specializzato in dessert proteici per HO.RE.CA.</a:t>
            </a:r>
            <a:endParaRPr lang="en-US" sz="1100" dirty="0"/>
          </a:p>
        </p:txBody>
      </p:sp>
      <p:sp>
        <p:nvSpPr>
          <p:cNvPr id="38" name="Text 17"/>
          <p:cNvSpPr/>
          <p:nvPr/>
        </p:nvSpPr>
        <p:spPr>
          <a:xfrm>
            <a:off x="8451562" y="5132487"/>
            <a:ext cx="1835200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Premium ma accessibile</a:t>
            </a:r>
            <a:endParaRPr lang="en-US" sz="1100" dirty="0"/>
          </a:p>
        </p:txBody>
      </p:sp>
      <p:sp>
        <p:nvSpPr>
          <p:cNvPr id="39" name="Text 18"/>
          <p:cNvSpPr/>
          <p:nvPr/>
        </p:nvSpPr>
        <p:spPr>
          <a:xfrm>
            <a:off x="8451562" y="5498157"/>
            <a:ext cx="2204442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Gusto + benessere + praticità</a:t>
            </a:r>
            <a:endParaRPr lang="en-US" sz="1100" dirty="0"/>
          </a:p>
        </p:txBody>
      </p:sp>
      <p:pic>
        <p:nvPicPr>
          <p:cNvPr id="40" name="Image 19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87769" y="390525"/>
            <a:ext cx="1323131" cy="46255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175" y="419100"/>
            <a:ext cx="38100" cy="2762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5" y="1600200"/>
            <a:ext cx="3552825" cy="174307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4825" y="1600200"/>
            <a:ext cx="3562350" cy="174307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00" y="1600200"/>
            <a:ext cx="3552825" cy="174307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3514725"/>
            <a:ext cx="3609975" cy="21907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5775" y="3514725"/>
            <a:ext cx="3609975" cy="21907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8150" y="3514725"/>
            <a:ext cx="3609975" cy="2190750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>
            <a:off x="571500" y="571500"/>
            <a:ext cx="9673679" cy="6652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Cosa Dicono i </a:t>
            </a:r>
            <a:r>
              <a:rPr lang="en-US" sz="2400" b="1" dirty="0">
                <a:solidFill>
                  <a:srgbClr val="FFFFFF"/>
                </a:solidFill>
                <a:highlight>
                  <a:srgbClr val="E36F6D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Dati</a:t>
            </a:r>
            <a:endParaRPr lang="en-US" sz="2400" dirty="0"/>
          </a:p>
        </p:txBody>
      </p:sp>
      <p:pic>
        <p:nvPicPr>
          <p:cNvPr id="12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8450" y="371475"/>
            <a:ext cx="381000" cy="371475"/>
          </a:xfrm>
          <a:prstGeom prst="rect">
            <a:avLst/>
          </a:prstGeom>
        </p:spPr>
      </p:pic>
      <p:sp>
        <p:nvSpPr>
          <p:cNvPr id="13" name="Text 1"/>
          <p:cNvSpPr/>
          <p:nvPr/>
        </p:nvSpPr>
        <p:spPr>
          <a:xfrm>
            <a:off x="11064329" y="422077"/>
            <a:ext cx="556171" cy="2702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Senza
Rimorso</a:t>
            </a:r>
            <a:endParaRPr lang="en-US" sz="700" dirty="0"/>
          </a:p>
        </p:txBody>
      </p:sp>
      <p:sp>
        <p:nvSpPr>
          <p:cNvPr id="14" name="Text 2"/>
          <p:cNvSpPr/>
          <p:nvPr/>
        </p:nvSpPr>
        <p:spPr>
          <a:xfrm>
            <a:off x="800100" y="1804243"/>
            <a:ext cx="3111401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Campione Ricerca: </a:t>
            </a:r>
            <a:r>
              <a:rPr lang="en-US" sz="1500" b="1" dirty="0">
                <a:solidFill>
                  <a:srgbClr val="E36F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</a:t>
            </a:r>
            <a:r>
              <a:rPr lang="en-US" sz="12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rispondenti</a:t>
            </a:r>
            <a:endParaRPr lang="en-US" sz="1200" dirty="0"/>
          </a:p>
        </p:txBody>
      </p:sp>
      <p:sp>
        <p:nvSpPr>
          <p:cNvPr id="15" name="Text 3"/>
          <p:cNvSpPr/>
          <p:nvPr/>
        </p:nvSpPr>
        <p:spPr>
          <a:xfrm>
            <a:off x="800100" y="2194768"/>
            <a:ext cx="3111401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Profilo Demografico:</a:t>
            </a:r>
            <a:r>
              <a:rPr lang="en-US" sz="9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 • Età media: 26.16 anni
 • Prevalenza maschile: 75%
 • Studenti: 56.2% del campione</a:t>
            </a:r>
            <a:endParaRPr lang="en-US" sz="900" dirty="0"/>
          </a:p>
        </p:txBody>
      </p:sp>
      <p:sp>
        <p:nvSpPr>
          <p:cNvPr id="16" name="Text 4"/>
          <p:cNvSpPr/>
          <p:nvPr/>
        </p:nvSpPr>
        <p:spPr>
          <a:xfrm>
            <a:off x="4559201" y="1804243"/>
            <a:ext cx="311155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Comportamento e Preferenze</a:t>
            </a:r>
            <a:endParaRPr lang="en-US" sz="1200" dirty="0"/>
          </a:p>
        </p:txBody>
      </p:sp>
      <p:sp>
        <p:nvSpPr>
          <p:cNvPr id="17" name="Text 5"/>
          <p:cNvSpPr/>
          <p:nvPr/>
        </p:nvSpPr>
        <p:spPr>
          <a:xfrm>
            <a:off x="4559201" y="2137618"/>
            <a:ext cx="3111550" cy="1000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Prezzo medio accettato: </a:t>
            </a:r>
            <a:r>
              <a:rPr lang="en-US" sz="900" b="1" dirty="0">
                <a:solidFill>
                  <a:srgbClr val="E36F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€ 3.47</a:t>
            </a:r>
            <a:r>
              <a:rPr lang="en-US" sz="9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 • Frequenza allenamento: 56.2% si allena 3-4 volte a settimana
 • Momento consumo principale: Dopo cena (25%)
 • Prodotto preferito: Cookie proteico (40.6%)</a:t>
            </a:r>
            <a:endParaRPr lang="en-US" sz="900" dirty="0"/>
          </a:p>
        </p:txBody>
      </p:sp>
      <p:sp>
        <p:nvSpPr>
          <p:cNvPr id="18" name="Text 6"/>
          <p:cNvSpPr/>
          <p:nvPr/>
        </p:nvSpPr>
        <p:spPr>
          <a:xfrm>
            <a:off x="8318450" y="1804243"/>
            <a:ext cx="311155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Percezione del Concept</a:t>
            </a:r>
            <a:endParaRPr lang="en-US" sz="1200" dirty="0"/>
          </a:p>
        </p:txBody>
      </p:sp>
      <p:sp>
        <p:nvSpPr>
          <p:cNvPr id="19" name="Text 7"/>
          <p:cNvSpPr/>
          <p:nvPr/>
        </p:nvSpPr>
        <p:spPr>
          <a:xfrm>
            <a:off x="8318450" y="2137618"/>
            <a:ext cx="3111550" cy="1000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Valutazione concept: </a:t>
            </a:r>
            <a:r>
              <a:rPr lang="en-US" sz="900" b="1" dirty="0">
                <a:solidFill>
                  <a:srgbClr val="E36F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4.03/5</a:t>
            </a:r>
            <a:r>
              <a:rPr lang="en-US" sz="9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 • Driver principali: Gusto (alto), Salute (alto), Praticità (medio)
 • Attributi più rilevanti: Proteico (3.39/5), Senza zuccheri (3.42/5)</a:t>
            </a:r>
            <a:endParaRPr lang="en-US" sz="900" dirty="0"/>
          </a:p>
        </p:txBody>
      </p:sp>
      <p:sp>
        <p:nvSpPr>
          <p:cNvPr id="20" name="Text 8"/>
          <p:cNvSpPr/>
          <p:nvPr/>
        </p:nvSpPr>
        <p:spPr>
          <a:xfrm>
            <a:off x="742950" y="3728293"/>
            <a:ext cx="319087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Frequenza allenamento settimanale</a:t>
            </a:r>
            <a:endParaRPr lang="en-US" sz="900" dirty="0"/>
          </a:p>
        </p:txBody>
      </p:sp>
      <p:pic>
        <p:nvPicPr>
          <p:cNvPr id="21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950" y="4004518"/>
            <a:ext cx="3190875" cy="1476375"/>
          </a:xfrm>
          <a:prstGeom prst="rect">
            <a:avLst/>
          </a:prstGeom>
        </p:spPr>
      </p:pic>
      <p:sp>
        <p:nvSpPr>
          <p:cNvPr id="22" name="Text 9"/>
          <p:cNvSpPr/>
          <p:nvPr/>
        </p:nvSpPr>
        <p:spPr>
          <a:xfrm>
            <a:off x="4505325" y="3728293"/>
            <a:ext cx="319087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Momento di consumo preferito</a:t>
            </a:r>
            <a:endParaRPr lang="en-US" sz="900" dirty="0"/>
          </a:p>
        </p:txBody>
      </p:sp>
      <p:pic>
        <p:nvPicPr>
          <p:cNvPr id="2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5325" y="3728293"/>
            <a:ext cx="3028949" cy="2712492"/>
          </a:xfrm>
          <a:prstGeom prst="rect">
            <a:avLst/>
          </a:prstGeom>
        </p:spPr>
      </p:pic>
      <p:sp>
        <p:nvSpPr>
          <p:cNvPr id="24" name="Text 10"/>
          <p:cNvSpPr/>
          <p:nvPr/>
        </p:nvSpPr>
        <p:spPr>
          <a:xfrm>
            <a:off x="8267700" y="3728293"/>
            <a:ext cx="319087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Driver di acquisto</a:t>
            </a:r>
            <a:endParaRPr lang="en-US" sz="900" dirty="0"/>
          </a:p>
        </p:txBody>
      </p:sp>
      <p:pic>
        <p:nvPicPr>
          <p:cNvPr id="25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7700" y="4004518"/>
            <a:ext cx="3190875" cy="1476375"/>
          </a:xfrm>
          <a:prstGeom prst="rect">
            <a:avLst/>
          </a:prstGeom>
        </p:spPr>
      </p:pic>
      <p:sp>
        <p:nvSpPr>
          <p:cNvPr id="26" name="Text 11"/>
          <p:cNvSpPr/>
          <p:nvPr/>
        </p:nvSpPr>
        <p:spPr>
          <a:xfrm>
            <a:off x="571500" y="6029325"/>
            <a:ext cx="10852845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Dessert proteici e healthy per il canale HO.RE.CA.</a:t>
            </a:r>
            <a:endParaRPr lang="en-US" sz="1000" dirty="0"/>
          </a:p>
        </p:txBody>
      </p:sp>
      <p:sp>
        <p:nvSpPr>
          <p:cNvPr id="27" name="Text 12"/>
          <p:cNvSpPr/>
          <p:nvPr/>
        </p:nvSpPr>
        <p:spPr>
          <a:xfrm>
            <a:off x="11424345" y="6029325"/>
            <a:ext cx="19615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</a:t>
            </a:r>
            <a:endParaRPr lang="en-US" sz="1200" dirty="0"/>
          </a:p>
        </p:txBody>
      </p:sp>
      <p:pic>
        <p:nvPicPr>
          <p:cNvPr id="28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86975" y="342900"/>
            <a:ext cx="1171575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875" y="447675"/>
            <a:ext cx="38100" cy="2762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75" y="787963"/>
            <a:ext cx="4029075" cy="402907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676" y="4914901"/>
            <a:ext cx="3581400" cy="1701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8725" y="104775"/>
            <a:ext cx="6696075" cy="208597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6375" y="352425"/>
            <a:ext cx="409575" cy="40957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7300" y="2266950"/>
            <a:ext cx="6696075" cy="18097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6375" y="2409825"/>
            <a:ext cx="409575" cy="40957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7300" y="4171950"/>
            <a:ext cx="6696075" cy="208597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4950" y="4419600"/>
            <a:ext cx="409575" cy="409575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523697" y="135017"/>
            <a:ext cx="9561463" cy="6652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Conosci il Tuo </a:t>
            </a:r>
            <a:r>
              <a:rPr lang="en-US" sz="2400" b="1" dirty="0">
                <a:solidFill>
                  <a:srgbClr val="FFFFFF"/>
                </a:solidFill>
                <a:highlight>
                  <a:srgbClr val="84B94B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Cliente</a:t>
            </a:r>
            <a:endParaRPr lang="en-US" sz="2400" dirty="0"/>
          </a:p>
        </p:txBody>
      </p:sp>
      <p:sp>
        <p:nvSpPr>
          <p:cNvPr id="15" name="Text 1"/>
          <p:cNvSpPr/>
          <p:nvPr/>
        </p:nvSpPr>
        <p:spPr>
          <a:xfrm>
            <a:off x="10952113" y="381000"/>
            <a:ext cx="668387" cy="4054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Senza
Rimorso
HO.RE.CA.</a:t>
            </a:r>
            <a:endParaRPr lang="en-US" sz="700" dirty="0"/>
          </a:p>
        </p:txBody>
      </p:sp>
      <p:sp>
        <p:nvSpPr>
          <p:cNvPr id="16" name="Text 2"/>
          <p:cNvSpPr/>
          <p:nvPr/>
        </p:nvSpPr>
        <p:spPr>
          <a:xfrm>
            <a:off x="586146" y="5052010"/>
            <a:ext cx="3581400" cy="1071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Età: 25-40 anni
 Stile di vita: Attivo, attento alla forma fisica e all'alimentazione
 Contesto: Vive in città, frequenta palestre, ristoranti e locali premium</a:t>
            </a:r>
            <a:endParaRPr lang="en-US" sz="1000" dirty="0"/>
          </a:p>
        </p:txBody>
      </p:sp>
      <p:sp>
        <p:nvSpPr>
          <p:cNvPr id="17" name="Text 3"/>
          <p:cNvSpPr/>
          <p:nvPr/>
        </p:nvSpPr>
        <p:spPr>
          <a:xfrm>
            <a:off x="5371260" y="418335"/>
            <a:ext cx="23812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💡</a:t>
            </a:r>
            <a:endParaRPr lang="en-US" sz="1400" dirty="0"/>
          </a:p>
        </p:txBody>
      </p:sp>
      <p:sp>
        <p:nvSpPr>
          <p:cNvPr id="18" name="Text 4"/>
          <p:cNvSpPr/>
          <p:nvPr/>
        </p:nvSpPr>
        <p:spPr>
          <a:xfrm>
            <a:off x="5795122" y="418335"/>
            <a:ext cx="70261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36F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Bisogni</a:t>
            </a:r>
            <a:endParaRPr lang="en-US" sz="1400" dirty="0"/>
          </a:p>
        </p:txBody>
      </p:sp>
      <p:sp>
        <p:nvSpPr>
          <p:cNvPr id="19" name="Text 5"/>
          <p:cNvSpPr/>
          <p:nvPr/>
        </p:nvSpPr>
        <p:spPr>
          <a:xfrm>
            <a:off x="5299822" y="904110"/>
            <a:ext cx="5015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E36F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900" dirty="0"/>
          </a:p>
        </p:txBody>
      </p:sp>
      <p:sp>
        <p:nvSpPr>
          <p:cNvPr id="20" name="Text 6"/>
          <p:cNvSpPr/>
          <p:nvPr/>
        </p:nvSpPr>
        <p:spPr>
          <a:xfrm>
            <a:off x="5426178" y="904110"/>
            <a:ext cx="2835027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Mangiare fuori senza compromettere la dieta</a:t>
            </a:r>
            <a:endParaRPr lang="en-US" sz="900" dirty="0"/>
          </a:p>
        </p:txBody>
      </p:sp>
      <p:sp>
        <p:nvSpPr>
          <p:cNvPr id="21" name="Text 7"/>
          <p:cNvSpPr/>
          <p:nvPr/>
        </p:nvSpPr>
        <p:spPr>
          <a:xfrm>
            <a:off x="5299822" y="1180335"/>
            <a:ext cx="5015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E36F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900" dirty="0"/>
          </a:p>
        </p:txBody>
      </p:sp>
      <p:sp>
        <p:nvSpPr>
          <p:cNvPr id="22" name="Text 8"/>
          <p:cNvSpPr/>
          <p:nvPr/>
        </p:nvSpPr>
        <p:spPr>
          <a:xfrm>
            <a:off x="5426178" y="1180335"/>
            <a:ext cx="237738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Trovare alternative ai dolci tradizionali</a:t>
            </a:r>
            <a:endParaRPr lang="en-US" sz="900" dirty="0"/>
          </a:p>
        </p:txBody>
      </p:sp>
      <p:sp>
        <p:nvSpPr>
          <p:cNvPr id="23" name="Text 9"/>
          <p:cNvSpPr/>
          <p:nvPr/>
        </p:nvSpPr>
        <p:spPr>
          <a:xfrm>
            <a:off x="5299822" y="1456560"/>
            <a:ext cx="5015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E36F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900" dirty="0"/>
          </a:p>
        </p:txBody>
      </p:sp>
      <p:sp>
        <p:nvSpPr>
          <p:cNvPr id="24" name="Text 10"/>
          <p:cNvSpPr/>
          <p:nvPr/>
        </p:nvSpPr>
        <p:spPr>
          <a:xfrm>
            <a:off x="5426178" y="1456560"/>
            <a:ext cx="2903934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Integrare proteine nella propria alimentazione</a:t>
            </a:r>
            <a:endParaRPr lang="en-US" sz="900" dirty="0"/>
          </a:p>
        </p:txBody>
      </p:sp>
      <p:sp>
        <p:nvSpPr>
          <p:cNvPr id="25" name="Text 11"/>
          <p:cNvSpPr/>
          <p:nvPr/>
        </p:nvSpPr>
        <p:spPr>
          <a:xfrm>
            <a:off x="5299822" y="1732785"/>
            <a:ext cx="5015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E36F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900" dirty="0"/>
          </a:p>
        </p:txBody>
      </p:sp>
      <p:sp>
        <p:nvSpPr>
          <p:cNvPr id="26" name="Text 12"/>
          <p:cNvSpPr/>
          <p:nvPr/>
        </p:nvSpPr>
        <p:spPr>
          <a:xfrm>
            <a:off x="5426178" y="1732785"/>
            <a:ext cx="2174974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Avere opzioni sane anche nei locali</a:t>
            </a:r>
            <a:endParaRPr lang="en-US" sz="900" dirty="0"/>
          </a:p>
        </p:txBody>
      </p:sp>
      <p:sp>
        <p:nvSpPr>
          <p:cNvPr id="27" name="Text 13"/>
          <p:cNvSpPr/>
          <p:nvPr/>
        </p:nvSpPr>
        <p:spPr>
          <a:xfrm>
            <a:off x="5371260" y="2476448"/>
            <a:ext cx="23812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✨</a:t>
            </a:r>
            <a:endParaRPr lang="en-US" sz="1400" dirty="0"/>
          </a:p>
        </p:txBody>
      </p:sp>
      <p:sp>
        <p:nvSpPr>
          <p:cNvPr id="28" name="Text 14"/>
          <p:cNvSpPr/>
          <p:nvPr/>
        </p:nvSpPr>
        <p:spPr>
          <a:xfrm>
            <a:off x="5795122" y="2476448"/>
            <a:ext cx="78417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84B9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Desideri</a:t>
            </a:r>
            <a:endParaRPr lang="en-US" sz="1400" dirty="0"/>
          </a:p>
        </p:txBody>
      </p:sp>
      <p:sp>
        <p:nvSpPr>
          <p:cNvPr id="29" name="Text 15"/>
          <p:cNvSpPr/>
          <p:nvPr/>
        </p:nvSpPr>
        <p:spPr>
          <a:xfrm>
            <a:off x="5324588" y="3066998"/>
            <a:ext cx="5015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84B9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900" dirty="0"/>
          </a:p>
        </p:txBody>
      </p:sp>
      <p:sp>
        <p:nvSpPr>
          <p:cNvPr id="30" name="Text 16"/>
          <p:cNvSpPr/>
          <p:nvPr/>
        </p:nvSpPr>
        <p:spPr>
          <a:xfrm>
            <a:off x="5450943" y="3066998"/>
            <a:ext cx="2659261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Concedersi un piacere senza sensi di colpa</a:t>
            </a:r>
            <a:endParaRPr lang="en-US" sz="900" dirty="0"/>
          </a:p>
        </p:txBody>
      </p:sp>
      <p:sp>
        <p:nvSpPr>
          <p:cNvPr id="31" name="Text 17"/>
          <p:cNvSpPr/>
          <p:nvPr/>
        </p:nvSpPr>
        <p:spPr>
          <a:xfrm>
            <a:off x="5324588" y="3343223"/>
            <a:ext cx="5015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84B9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900" dirty="0"/>
          </a:p>
        </p:txBody>
      </p:sp>
      <p:sp>
        <p:nvSpPr>
          <p:cNvPr id="32" name="Text 18"/>
          <p:cNvSpPr/>
          <p:nvPr/>
        </p:nvSpPr>
        <p:spPr>
          <a:xfrm>
            <a:off x="5450943" y="3343223"/>
            <a:ext cx="2961233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Sentirsi in controllo della propria alimentazione</a:t>
            </a:r>
            <a:endParaRPr lang="en-US" sz="900" dirty="0"/>
          </a:p>
        </p:txBody>
      </p:sp>
      <p:sp>
        <p:nvSpPr>
          <p:cNvPr id="33" name="Text 19"/>
          <p:cNvSpPr/>
          <p:nvPr/>
        </p:nvSpPr>
        <p:spPr>
          <a:xfrm>
            <a:off x="5324588" y="3619448"/>
            <a:ext cx="5015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84B9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900" dirty="0"/>
          </a:p>
        </p:txBody>
      </p:sp>
      <p:sp>
        <p:nvSpPr>
          <p:cNvPr id="34" name="Text 20"/>
          <p:cNvSpPr/>
          <p:nvPr/>
        </p:nvSpPr>
        <p:spPr>
          <a:xfrm>
            <a:off x="5450943" y="3619448"/>
            <a:ext cx="2427387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Scegliere prodotti innovativi e moderni</a:t>
            </a:r>
            <a:endParaRPr lang="en-US" sz="900" dirty="0"/>
          </a:p>
        </p:txBody>
      </p:sp>
      <p:sp>
        <p:nvSpPr>
          <p:cNvPr id="35" name="Text 21"/>
          <p:cNvSpPr/>
          <p:nvPr/>
        </p:nvSpPr>
        <p:spPr>
          <a:xfrm>
            <a:off x="5396026" y="4482889"/>
            <a:ext cx="23812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🎯</a:t>
            </a:r>
            <a:endParaRPr lang="en-US" sz="1400" dirty="0"/>
          </a:p>
        </p:txBody>
      </p:sp>
      <p:sp>
        <p:nvSpPr>
          <p:cNvPr id="36" name="Text 22"/>
          <p:cNvSpPr/>
          <p:nvPr/>
        </p:nvSpPr>
        <p:spPr>
          <a:xfrm>
            <a:off x="5819888" y="4482889"/>
            <a:ext cx="157460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Comportamento</a:t>
            </a:r>
            <a:endParaRPr lang="en-US" sz="1400" dirty="0"/>
          </a:p>
        </p:txBody>
      </p:sp>
      <p:sp>
        <p:nvSpPr>
          <p:cNvPr id="37" name="Text 23"/>
          <p:cNvSpPr/>
          <p:nvPr/>
        </p:nvSpPr>
        <p:spPr>
          <a:xfrm>
            <a:off x="5324588" y="4968664"/>
            <a:ext cx="5015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900" dirty="0"/>
          </a:p>
        </p:txBody>
      </p:sp>
      <p:sp>
        <p:nvSpPr>
          <p:cNvPr id="38" name="Text 24"/>
          <p:cNvSpPr/>
          <p:nvPr/>
        </p:nvSpPr>
        <p:spPr>
          <a:xfrm>
            <a:off x="5450943" y="4968664"/>
            <a:ext cx="2134939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Frequenta palestre e centri fitness</a:t>
            </a:r>
            <a:endParaRPr lang="en-US" sz="900" dirty="0"/>
          </a:p>
        </p:txBody>
      </p:sp>
      <p:sp>
        <p:nvSpPr>
          <p:cNvPr id="39" name="Text 25"/>
          <p:cNvSpPr/>
          <p:nvPr/>
        </p:nvSpPr>
        <p:spPr>
          <a:xfrm>
            <a:off x="5324588" y="5244889"/>
            <a:ext cx="50155" cy="2000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900" dirty="0"/>
          </a:p>
        </p:txBody>
      </p:sp>
      <p:sp>
        <p:nvSpPr>
          <p:cNvPr id="40" name="Text 26"/>
          <p:cNvSpPr/>
          <p:nvPr/>
        </p:nvSpPr>
        <p:spPr>
          <a:xfrm>
            <a:off x="5450943" y="5244889"/>
            <a:ext cx="2343894" cy="2000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 spesso in bar e ristoranti premium</a:t>
            </a:r>
            <a:endParaRPr lang="en-US" sz="900" dirty="0"/>
          </a:p>
        </p:txBody>
      </p:sp>
      <p:sp>
        <p:nvSpPr>
          <p:cNvPr id="41" name="Text 27"/>
          <p:cNvSpPr/>
          <p:nvPr/>
        </p:nvSpPr>
        <p:spPr>
          <a:xfrm>
            <a:off x="5324588" y="5521115"/>
            <a:ext cx="5015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900" dirty="0"/>
          </a:p>
        </p:txBody>
      </p:sp>
      <p:sp>
        <p:nvSpPr>
          <p:cNvPr id="42" name="Text 28"/>
          <p:cNvSpPr/>
          <p:nvPr/>
        </p:nvSpPr>
        <p:spPr>
          <a:xfrm>
            <a:off x="5450943" y="5521115"/>
            <a:ext cx="250507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Segue contenuti fitness e food sui social</a:t>
            </a:r>
            <a:endParaRPr lang="en-US" sz="900" dirty="0"/>
          </a:p>
        </p:txBody>
      </p:sp>
      <p:sp>
        <p:nvSpPr>
          <p:cNvPr id="43" name="Text 29"/>
          <p:cNvSpPr/>
          <p:nvPr/>
        </p:nvSpPr>
        <p:spPr>
          <a:xfrm>
            <a:off x="5324588" y="5797340"/>
            <a:ext cx="5015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900" dirty="0"/>
          </a:p>
        </p:txBody>
      </p:sp>
      <p:sp>
        <p:nvSpPr>
          <p:cNvPr id="44" name="Text 30"/>
          <p:cNvSpPr/>
          <p:nvPr/>
        </p:nvSpPr>
        <p:spPr>
          <a:xfrm>
            <a:off x="5450943" y="5797340"/>
            <a:ext cx="2932063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3B1D1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È influenzato da nutrizionisti e personal trainer</a:t>
            </a:r>
            <a:endParaRPr lang="en-US" sz="900" dirty="0"/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E2053217-9532-824D-BA33-938A605571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47383" y="352036"/>
            <a:ext cx="1322947" cy="46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175" y="447675"/>
            <a:ext cx="38100" cy="2762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5" y="1990725"/>
            <a:ext cx="5467350" cy="8763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675" y="1990725"/>
            <a:ext cx="5467350" cy="8763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5" y="2990850"/>
            <a:ext cx="5467350" cy="8763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675" y="2990850"/>
            <a:ext cx="5467350" cy="8763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975" y="4143375"/>
            <a:ext cx="5429250" cy="187642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0775" y="4143375"/>
            <a:ext cx="5429250" cy="1876425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>
            <a:off x="571500" y="571500"/>
            <a:ext cx="9673679" cy="6652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Perché </a:t>
            </a:r>
            <a:r>
              <a:rPr lang="en-US" sz="2400" b="1" dirty="0">
                <a:solidFill>
                  <a:srgbClr val="5A2E1A"/>
                </a:solidFill>
                <a:highlight>
                  <a:srgbClr val="E36F6D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Ora?</a:t>
            </a:r>
            <a:endParaRPr lang="en-US" sz="2400" dirty="0"/>
          </a:p>
        </p:txBody>
      </p:sp>
      <p:pic>
        <p:nvPicPr>
          <p:cNvPr id="12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8450" y="342900"/>
            <a:ext cx="381000" cy="381000"/>
          </a:xfrm>
          <a:prstGeom prst="rect">
            <a:avLst/>
          </a:prstGeom>
        </p:spPr>
      </p:pic>
      <p:sp>
        <p:nvSpPr>
          <p:cNvPr id="13" name="Text 1"/>
          <p:cNvSpPr/>
          <p:nvPr/>
        </p:nvSpPr>
        <p:spPr>
          <a:xfrm>
            <a:off x="11064329" y="381000"/>
            <a:ext cx="556171" cy="4054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Senza
Rimorso
Brand</a:t>
            </a:r>
            <a:endParaRPr lang="en-US" sz="700" dirty="0"/>
          </a:p>
        </p:txBody>
      </p:sp>
      <p:sp>
        <p:nvSpPr>
          <p:cNvPr id="14" name="Text 2"/>
          <p:cNvSpPr/>
          <p:nvPr/>
        </p:nvSpPr>
        <p:spPr>
          <a:xfrm>
            <a:off x="571500" y="1541562"/>
            <a:ext cx="1104900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Tendenze del Macroambiente</a:t>
            </a:r>
            <a:endParaRPr lang="en-US" sz="1500" dirty="0"/>
          </a:p>
        </p:txBody>
      </p:sp>
      <p:sp>
        <p:nvSpPr>
          <p:cNvPr id="15" name="Text 3"/>
          <p:cNvSpPr/>
          <p:nvPr/>
        </p:nvSpPr>
        <p:spPr>
          <a:xfrm>
            <a:off x="742950" y="2179737"/>
            <a:ext cx="5105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🌍 Sociali</a:t>
            </a:r>
            <a:endParaRPr lang="en-US" sz="1100" dirty="0"/>
          </a:p>
        </p:txBody>
      </p:sp>
      <p:sp>
        <p:nvSpPr>
          <p:cNvPr id="16" name="Text 4"/>
          <p:cNvSpPr/>
          <p:nvPr/>
        </p:nvSpPr>
        <p:spPr>
          <a:xfrm>
            <a:off x="742950" y="2484537"/>
            <a:ext cx="510540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Crescente attenzione verso benessere, fitness e alimentazione sana</a:t>
            </a:r>
            <a:endParaRPr lang="en-US" sz="900" dirty="0"/>
          </a:p>
        </p:txBody>
      </p:sp>
      <p:sp>
        <p:nvSpPr>
          <p:cNvPr id="17" name="Text 5"/>
          <p:cNvSpPr/>
          <p:nvPr/>
        </p:nvSpPr>
        <p:spPr>
          <a:xfrm>
            <a:off x="6343650" y="2179737"/>
            <a:ext cx="5105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💡 Tecnologiche</a:t>
            </a:r>
            <a:endParaRPr lang="en-US" sz="1100" dirty="0"/>
          </a:p>
        </p:txBody>
      </p:sp>
      <p:sp>
        <p:nvSpPr>
          <p:cNvPr id="18" name="Text 6"/>
          <p:cNvSpPr/>
          <p:nvPr/>
        </p:nvSpPr>
        <p:spPr>
          <a:xfrm>
            <a:off x="6343650" y="2484537"/>
            <a:ext cx="510540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Innovazioni permettono prodotti proteici sempre più gustosi</a:t>
            </a:r>
            <a:endParaRPr lang="en-US" sz="900" dirty="0"/>
          </a:p>
        </p:txBody>
      </p:sp>
      <p:sp>
        <p:nvSpPr>
          <p:cNvPr id="19" name="Text 7"/>
          <p:cNvSpPr/>
          <p:nvPr/>
        </p:nvSpPr>
        <p:spPr>
          <a:xfrm>
            <a:off x="742950" y="3179862"/>
            <a:ext cx="5105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💰 Economiche</a:t>
            </a:r>
            <a:endParaRPr lang="en-US" sz="1100" dirty="0"/>
          </a:p>
        </p:txBody>
      </p:sp>
      <p:sp>
        <p:nvSpPr>
          <p:cNvPr id="20" name="Text 8"/>
          <p:cNvSpPr/>
          <p:nvPr/>
        </p:nvSpPr>
        <p:spPr>
          <a:xfrm>
            <a:off x="742950" y="3484662"/>
            <a:ext cx="510540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Cresce il mercato premium ma resta attenzione al prezzo</a:t>
            </a:r>
            <a:endParaRPr lang="en-US" sz="900" dirty="0"/>
          </a:p>
        </p:txBody>
      </p:sp>
      <p:sp>
        <p:nvSpPr>
          <p:cNvPr id="21" name="Text 9"/>
          <p:cNvSpPr/>
          <p:nvPr/>
        </p:nvSpPr>
        <p:spPr>
          <a:xfrm>
            <a:off x="6343650" y="3179862"/>
            <a:ext cx="5105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🌱 Ambientali</a:t>
            </a:r>
            <a:endParaRPr lang="en-US" sz="1100" dirty="0"/>
          </a:p>
        </p:txBody>
      </p:sp>
      <p:sp>
        <p:nvSpPr>
          <p:cNvPr id="22" name="Text 10"/>
          <p:cNvSpPr/>
          <p:nvPr/>
        </p:nvSpPr>
        <p:spPr>
          <a:xfrm>
            <a:off x="6343650" y="3484662"/>
            <a:ext cx="510540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Sempre più importante la sostenibilità (packaging e filiera)</a:t>
            </a:r>
            <a:endParaRPr lang="en-US" sz="900" dirty="0"/>
          </a:p>
        </p:txBody>
      </p:sp>
      <p:sp>
        <p:nvSpPr>
          <p:cNvPr id="23" name="Text 11"/>
          <p:cNvSpPr/>
          <p:nvPr/>
        </p:nvSpPr>
        <p:spPr>
          <a:xfrm>
            <a:off x="781050" y="4370487"/>
            <a:ext cx="49911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✨ Opportunità</a:t>
            </a:r>
            <a:endParaRPr lang="en-US" sz="1400" dirty="0"/>
          </a:p>
        </p:txBody>
      </p:sp>
      <p:sp>
        <p:nvSpPr>
          <p:cNvPr id="24" name="Text 12"/>
          <p:cNvSpPr/>
          <p:nvPr/>
        </p:nvSpPr>
        <p:spPr>
          <a:xfrm>
            <a:off x="781050" y="4770537"/>
            <a:ext cx="5015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900" dirty="0"/>
          </a:p>
        </p:txBody>
      </p:sp>
      <p:sp>
        <p:nvSpPr>
          <p:cNvPr id="25" name="Text 13"/>
          <p:cNvSpPr/>
          <p:nvPr/>
        </p:nvSpPr>
        <p:spPr>
          <a:xfrm>
            <a:off x="907405" y="4770537"/>
            <a:ext cx="199489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Espansione del mercato healthy</a:t>
            </a:r>
            <a:endParaRPr lang="en-US" sz="900" dirty="0"/>
          </a:p>
        </p:txBody>
      </p:sp>
      <p:sp>
        <p:nvSpPr>
          <p:cNvPr id="26" name="Text 14"/>
          <p:cNvSpPr/>
          <p:nvPr/>
        </p:nvSpPr>
        <p:spPr>
          <a:xfrm>
            <a:off x="781050" y="5046762"/>
            <a:ext cx="5015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900" dirty="0"/>
          </a:p>
        </p:txBody>
      </p:sp>
      <p:sp>
        <p:nvSpPr>
          <p:cNvPr id="27" name="Text 15"/>
          <p:cNvSpPr/>
          <p:nvPr/>
        </p:nvSpPr>
        <p:spPr>
          <a:xfrm>
            <a:off x="907405" y="5046762"/>
            <a:ext cx="2898428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Posizionamento forte nel segmento HO.RE.CA.</a:t>
            </a:r>
            <a:endParaRPr lang="en-US" sz="900" dirty="0"/>
          </a:p>
        </p:txBody>
      </p:sp>
      <p:sp>
        <p:nvSpPr>
          <p:cNvPr id="28" name="Text 16"/>
          <p:cNvSpPr/>
          <p:nvPr/>
        </p:nvSpPr>
        <p:spPr>
          <a:xfrm>
            <a:off x="781050" y="5322987"/>
            <a:ext cx="5015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900" dirty="0"/>
          </a:p>
        </p:txBody>
      </p:sp>
      <p:sp>
        <p:nvSpPr>
          <p:cNvPr id="29" name="Text 17"/>
          <p:cNvSpPr/>
          <p:nvPr/>
        </p:nvSpPr>
        <p:spPr>
          <a:xfrm>
            <a:off x="907405" y="5322987"/>
            <a:ext cx="3349079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Partnership con palestre, nutrizionisti, centri wellness</a:t>
            </a:r>
            <a:endParaRPr lang="en-US" sz="900" dirty="0"/>
          </a:p>
        </p:txBody>
      </p:sp>
      <p:sp>
        <p:nvSpPr>
          <p:cNvPr id="30" name="Text 18"/>
          <p:cNvSpPr/>
          <p:nvPr/>
        </p:nvSpPr>
        <p:spPr>
          <a:xfrm>
            <a:off x="781050" y="5599212"/>
            <a:ext cx="5015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900" dirty="0"/>
          </a:p>
        </p:txBody>
      </p:sp>
      <p:sp>
        <p:nvSpPr>
          <p:cNvPr id="31" name="Text 19"/>
          <p:cNvSpPr/>
          <p:nvPr/>
        </p:nvSpPr>
        <p:spPr>
          <a:xfrm>
            <a:off x="907405" y="5599212"/>
            <a:ext cx="3774728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Distributori HO.RE.CA. che cercano prodotti pronti e coerenti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6419850" y="4370487"/>
            <a:ext cx="49911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⚠️ Minacce</a:t>
            </a:r>
            <a:endParaRPr lang="en-US" sz="1400" dirty="0"/>
          </a:p>
        </p:txBody>
      </p:sp>
      <p:sp>
        <p:nvSpPr>
          <p:cNvPr id="33" name="Text 21"/>
          <p:cNvSpPr/>
          <p:nvPr/>
        </p:nvSpPr>
        <p:spPr>
          <a:xfrm>
            <a:off x="6419850" y="4770537"/>
            <a:ext cx="5015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900" dirty="0"/>
          </a:p>
        </p:txBody>
      </p:sp>
      <p:sp>
        <p:nvSpPr>
          <p:cNvPr id="34" name="Text 22"/>
          <p:cNvSpPr/>
          <p:nvPr/>
        </p:nvSpPr>
        <p:spPr>
          <a:xfrm>
            <a:off x="6546205" y="4770537"/>
            <a:ext cx="2428429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Aumento della concorrenza nel settore</a:t>
            </a:r>
            <a:endParaRPr lang="en-US" sz="900" dirty="0"/>
          </a:p>
        </p:txBody>
      </p:sp>
      <p:sp>
        <p:nvSpPr>
          <p:cNvPr id="35" name="Text 23"/>
          <p:cNvSpPr/>
          <p:nvPr/>
        </p:nvSpPr>
        <p:spPr>
          <a:xfrm>
            <a:off x="6419850" y="5046762"/>
            <a:ext cx="5015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900" dirty="0"/>
          </a:p>
        </p:txBody>
      </p:sp>
      <p:sp>
        <p:nvSpPr>
          <p:cNvPr id="36" name="Text 24"/>
          <p:cNvSpPr/>
          <p:nvPr/>
        </p:nvSpPr>
        <p:spPr>
          <a:xfrm>
            <a:off x="6546205" y="5046762"/>
            <a:ext cx="2357884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Volatilità dei costi delle materie prime</a:t>
            </a:r>
            <a:endParaRPr lang="en-US" sz="900" dirty="0"/>
          </a:p>
        </p:txBody>
      </p:sp>
      <p:sp>
        <p:nvSpPr>
          <p:cNvPr id="37" name="Text 25"/>
          <p:cNvSpPr/>
          <p:nvPr/>
        </p:nvSpPr>
        <p:spPr>
          <a:xfrm>
            <a:off x="6419850" y="5322987"/>
            <a:ext cx="5015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900" dirty="0"/>
          </a:p>
        </p:txBody>
      </p:sp>
      <p:sp>
        <p:nvSpPr>
          <p:cNvPr id="38" name="Text 26"/>
          <p:cNvSpPr/>
          <p:nvPr/>
        </p:nvSpPr>
        <p:spPr>
          <a:xfrm>
            <a:off x="6546205" y="5322987"/>
            <a:ext cx="289307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Cambiamenti normativi nel settore alimentare</a:t>
            </a:r>
            <a:endParaRPr lang="en-US" sz="900" dirty="0"/>
          </a:p>
        </p:txBody>
      </p:sp>
      <p:sp>
        <p:nvSpPr>
          <p:cNvPr id="39" name="Text 27"/>
          <p:cNvSpPr/>
          <p:nvPr/>
        </p:nvSpPr>
        <p:spPr>
          <a:xfrm>
            <a:off x="571500" y="6313587"/>
            <a:ext cx="10852845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Senza Rimorso - Pitch Deck HO.RE.CA. | 2025</a:t>
            </a:r>
            <a:endParaRPr lang="en-US" sz="1000" dirty="0"/>
          </a:p>
        </p:txBody>
      </p:sp>
      <p:sp>
        <p:nvSpPr>
          <p:cNvPr id="40" name="Text 28"/>
          <p:cNvSpPr/>
          <p:nvPr/>
        </p:nvSpPr>
        <p:spPr>
          <a:xfrm>
            <a:off x="11424345" y="6313587"/>
            <a:ext cx="19615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5A2E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09</a:t>
            </a:r>
            <a:endParaRPr lang="en-US" sz="1200" dirty="0"/>
          </a:p>
        </p:txBody>
      </p:sp>
      <p:pic>
        <p:nvPicPr>
          <p:cNvPr id="41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7005" y="330100"/>
            <a:ext cx="1435522" cy="50184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1158</Words>
  <Application>Microsoft Office PowerPoint</Application>
  <PresentationFormat>Widescreen</PresentationFormat>
  <Paragraphs>207</Paragraphs>
  <Slides>12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Bauhaus 93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dokie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PptxGenJS Presentation</dc:subject>
  <dc:creator>dokie</dc:creator>
  <cp:lastModifiedBy>Luca Imperatore</cp:lastModifiedBy>
  <cp:revision>5</cp:revision>
  <dcterms:created xsi:type="dcterms:W3CDTF">2026-05-15T15:41:31Z</dcterms:created>
  <dcterms:modified xsi:type="dcterms:W3CDTF">2026-05-17T18:04:49Z</dcterms:modified>
</cp:coreProperties>
</file>